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895" r:id="rId2"/>
    <p:sldMasterId id="2147483912" r:id="rId3"/>
    <p:sldMasterId id="2147483929" r:id="rId4"/>
    <p:sldMasterId id="2147483963" r:id="rId5"/>
    <p:sldMasterId id="2147483980" r:id="rId6"/>
    <p:sldMasterId id="2147483997" r:id="rId7"/>
  </p:sldMasterIdLst>
  <p:notesMasterIdLst>
    <p:notesMasterId r:id="rId51"/>
  </p:notesMasterIdLst>
  <p:handoutMasterIdLst>
    <p:handoutMasterId r:id="rId52"/>
  </p:handoutMasterIdLst>
  <p:sldIdLst>
    <p:sldId id="486" r:id="rId8"/>
    <p:sldId id="304" r:id="rId9"/>
    <p:sldId id="298" r:id="rId10"/>
    <p:sldId id="299" r:id="rId11"/>
    <p:sldId id="300" r:id="rId12"/>
    <p:sldId id="375" r:id="rId13"/>
    <p:sldId id="376" r:id="rId14"/>
    <p:sldId id="382" r:id="rId15"/>
    <p:sldId id="383" r:id="rId16"/>
    <p:sldId id="384" r:id="rId17"/>
    <p:sldId id="385" r:id="rId18"/>
    <p:sldId id="390" r:id="rId19"/>
    <p:sldId id="391" r:id="rId20"/>
    <p:sldId id="386" r:id="rId21"/>
    <p:sldId id="406" r:id="rId22"/>
    <p:sldId id="407" r:id="rId23"/>
    <p:sldId id="410" r:id="rId24"/>
    <p:sldId id="411" r:id="rId25"/>
    <p:sldId id="430" r:id="rId26"/>
    <p:sldId id="431" r:id="rId27"/>
    <p:sldId id="452" r:id="rId28"/>
    <p:sldId id="379" r:id="rId29"/>
    <p:sldId id="380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281" r:id="rId38"/>
    <p:sldId id="501" r:id="rId39"/>
    <p:sldId id="283" r:id="rId40"/>
    <p:sldId id="347" r:id="rId41"/>
    <p:sldId id="502" r:id="rId42"/>
    <p:sldId id="259" r:id="rId43"/>
    <p:sldId id="260" r:id="rId44"/>
    <p:sldId id="261" r:id="rId45"/>
    <p:sldId id="284" r:id="rId46"/>
    <p:sldId id="350" r:id="rId47"/>
    <p:sldId id="285" r:id="rId48"/>
    <p:sldId id="286" r:id="rId49"/>
    <p:sldId id="287" r:id="rId50"/>
  </p:sldIdLst>
  <p:sldSz cx="9144000" cy="6858000" type="screen4x3"/>
  <p:notesSz cx="7023100" cy="9309100"/>
  <p:custDataLst>
    <p:tags r:id="rId5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1F0E3C-2D34-4340-AFC9-59B8140520B4}" v="300" dt="2025-09-10T20:14:1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24" autoAdjust="0"/>
    <p:restoredTop sz="88191" autoAdjust="0"/>
  </p:normalViewPr>
  <p:slideViewPr>
    <p:cSldViewPr>
      <p:cViewPr varScale="1">
        <p:scale>
          <a:sx n="110" d="100"/>
          <a:sy n="110" d="100"/>
        </p:scale>
        <p:origin x="9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8066"/>
    </p:cViewPr>
  </p:sorterViewPr>
  <p:notesViewPr>
    <p:cSldViewPr>
      <p:cViewPr>
        <p:scale>
          <a:sx n="100" d="100"/>
          <a:sy n="100" d="100"/>
        </p:scale>
        <p:origin x="-1662" y="-72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gs" Target="tags/tag1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microsoft.com/office/2015/10/relationships/revisionInfo" Target="revisionInfo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Fitzgerald" userId="5f80a7dc-562f-4413-9d6e-37134f387a9f" providerId="ADAL" clId="{FC2319E2-36D7-52E6-A55A-33E60E1F0DB6}"/>
    <pc:docChg chg="undo custSel modSld">
      <pc:chgData name="Kaitlyn Fitzgerald" userId="5f80a7dc-562f-4413-9d6e-37134f387a9f" providerId="ADAL" clId="{FC2319E2-36D7-52E6-A55A-33E60E1F0DB6}" dt="2025-09-12T00:04:49.272" v="8" actId="207"/>
      <pc:docMkLst>
        <pc:docMk/>
      </pc:docMkLst>
      <pc:sldChg chg="modSp mod">
        <pc:chgData name="Kaitlyn Fitzgerald" userId="5f80a7dc-562f-4413-9d6e-37134f387a9f" providerId="ADAL" clId="{FC2319E2-36D7-52E6-A55A-33E60E1F0DB6}" dt="2025-09-12T00:03:32.231" v="0" actId="207"/>
        <pc:sldMkLst>
          <pc:docMk/>
          <pc:sldMk cId="211034594" sldId="494"/>
        </pc:sldMkLst>
        <pc:spChg chg="mod">
          <ac:chgData name="Kaitlyn Fitzgerald" userId="5f80a7dc-562f-4413-9d6e-37134f387a9f" providerId="ADAL" clId="{FC2319E2-36D7-52E6-A55A-33E60E1F0DB6}" dt="2025-09-12T00:03:32.231" v="0" actId="207"/>
          <ac:spMkLst>
            <pc:docMk/>
            <pc:sldMk cId="211034594" sldId="494"/>
            <ac:spMk id="3" creationId="{0F72D070-51E4-CCC1-476F-17F607237770}"/>
          </ac:spMkLst>
        </pc:spChg>
      </pc:sldChg>
      <pc:sldChg chg="modSp mod">
        <pc:chgData name="Kaitlyn Fitzgerald" userId="5f80a7dc-562f-4413-9d6e-37134f387a9f" providerId="ADAL" clId="{FC2319E2-36D7-52E6-A55A-33E60E1F0DB6}" dt="2025-09-12T00:03:58.664" v="1" actId="207"/>
        <pc:sldMkLst>
          <pc:docMk/>
          <pc:sldMk cId="4041768722" sldId="495"/>
        </pc:sldMkLst>
        <pc:spChg chg="mod">
          <ac:chgData name="Kaitlyn Fitzgerald" userId="5f80a7dc-562f-4413-9d6e-37134f387a9f" providerId="ADAL" clId="{FC2319E2-36D7-52E6-A55A-33E60E1F0DB6}" dt="2025-09-12T00:03:58.664" v="1" actId="207"/>
          <ac:spMkLst>
            <pc:docMk/>
            <pc:sldMk cId="4041768722" sldId="495"/>
            <ac:spMk id="3" creationId="{194C57BF-85A7-D323-9747-4ADD6AEF4ACD}"/>
          </ac:spMkLst>
        </pc:spChg>
      </pc:sldChg>
      <pc:sldChg chg="modSp mod">
        <pc:chgData name="Kaitlyn Fitzgerald" userId="5f80a7dc-562f-4413-9d6e-37134f387a9f" providerId="ADAL" clId="{FC2319E2-36D7-52E6-A55A-33E60E1F0DB6}" dt="2025-09-12T00:04:04.247" v="2" actId="207"/>
        <pc:sldMkLst>
          <pc:docMk/>
          <pc:sldMk cId="2465318348" sldId="496"/>
        </pc:sldMkLst>
        <pc:spChg chg="mod">
          <ac:chgData name="Kaitlyn Fitzgerald" userId="5f80a7dc-562f-4413-9d6e-37134f387a9f" providerId="ADAL" clId="{FC2319E2-36D7-52E6-A55A-33E60E1F0DB6}" dt="2025-09-12T00:04:04.247" v="2" actId="207"/>
          <ac:spMkLst>
            <pc:docMk/>
            <pc:sldMk cId="2465318348" sldId="496"/>
            <ac:spMk id="3" creationId="{A73D9430-ACB1-2315-5529-2432BD4DC5B1}"/>
          </ac:spMkLst>
        </pc:spChg>
      </pc:sldChg>
      <pc:sldChg chg="modSp mod">
        <pc:chgData name="Kaitlyn Fitzgerald" userId="5f80a7dc-562f-4413-9d6e-37134f387a9f" providerId="ADAL" clId="{FC2319E2-36D7-52E6-A55A-33E60E1F0DB6}" dt="2025-09-12T00:04:28.610" v="5" actId="207"/>
        <pc:sldMkLst>
          <pc:docMk/>
          <pc:sldMk cId="2780978231" sldId="497"/>
        </pc:sldMkLst>
        <pc:spChg chg="mod">
          <ac:chgData name="Kaitlyn Fitzgerald" userId="5f80a7dc-562f-4413-9d6e-37134f387a9f" providerId="ADAL" clId="{FC2319E2-36D7-52E6-A55A-33E60E1F0DB6}" dt="2025-09-12T00:04:28.610" v="5" actId="207"/>
          <ac:spMkLst>
            <pc:docMk/>
            <pc:sldMk cId="2780978231" sldId="497"/>
            <ac:spMk id="3" creationId="{EAECF62C-921F-4876-473E-58926B6FA996}"/>
          </ac:spMkLst>
        </pc:spChg>
      </pc:sldChg>
      <pc:sldChg chg="modSp mod">
        <pc:chgData name="Kaitlyn Fitzgerald" userId="5f80a7dc-562f-4413-9d6e-37134f387a9f" providerId="ADAL" clId="{FC2319E2-36D7-52E6-A55A-33E60E1F0DB6}" dt="2025-09-12T00:04:49.272" v="8" actId="207"/>
        <pc:sldMkLst>
          <pc:docMk/>
          <pc:sldMk cId="2258727078" sldId="498"/>
        </pc:sldMkLst>
        <pc:spChg chg="mod">
          <ac:chgData name="Kaitlyn Fitzgerald" userId="5f80a7dc-562f-4413-9d6e-37134f387a9f" providerId="ADAL" clId="{FC2319E2-36D7-52E6-A55A-33E60E1F0DB6}" dt="2025-09-12T00:04:49.272" v="8" actId="207"/>
          <ac:spMkLst>
            <pc:docMk/>
            <pc:sldMk cId="2258727078" sldId="498"/>
            <ac:spMk id="3" creationId="{1DB6B058-CEA8-120F-88C8-6B6AB34CA34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l" defTabSz="933337">
              <a:defRPr sz="1300"/>
            </a:lvl1pPr>
          </a:lstStyle>
          <a:p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29" y="4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337">
              <a:defRPr sz="1300"/>
            </a:lvl1pPr>
          </a:lstStyle>
          <a:p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6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l" defTabSz="933337">
              <a:defRPr sz="1300"/>
            </a:lvl1pPr>
          </a:lstStyle>
          <a:p>
            <a:endParaRPr lang="en-US" dirty="0">
              <a:latin typeface="Aptos Display" panose="020B0004020202020204" pitchFamily="34" charset="0"/>
            </a:endParaRP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9" y="8842726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337">
              <a:defRPr sz="1300"/>
            </a:lvl1pPr>
          </a:lstStyle>
          <a:p>
            <a:fld id="{96C00B1A-7CD6-40F7-BC67-A54E369052A6}" type="slidenum">
              <a:rPr lang="en-US">
                <a:latin typeface="Aptos Display" panose="020B0004020202020204" pitchFamily="34" charset="0"/>
              </a:rPr>
              <a:pPr/>
              <a:t>‹#›</a:t>
            </a:fld>
            <a:endParaRPr lang="en-US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33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l" defTabSz="933337">
              <a:defRPr sz="1300"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9" y="4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337">
              <a:defRPr sz="1300"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7" y="4422134"/>
            <a:ext cx="5617870" cy="41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6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l" defTabSz="933337">
              <a:defRPr sz="1300" b="0" i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9" y="8842726"/>
            <a:ext cx="3043649" cy="4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337">
              <a:defRPr sz="1300" b="0" i="0">
                <a:latin typeface="Aptos Display" panose="020B0004020202020204" pitchFamily="34" charset="0"/>
              </a:defRPr>
            </a:lvl1pPr>
          </a:lstStyle>
          <a:p>
            <a:fld id="{59A896AA-6E09-42BA-AEDC-D783FD0D50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48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ptos Display" panose="020B0004020202020204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00EE-6DDC-4BFF-9959-864E7034271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872" y="4560891"/>
            <a:ext cx="5261951" cy="4319587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58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519797-1DFF-4F0D-9B21-0BD96F7227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In these merging sections, we will look at match-merging … </a:t>
            </a:r>
          </a:p>
        </p:txBody>
      </p:sp>
    </p:spTree>
    <p:extLst>
      <p:ext uri="{BB962C8B-B14F-4D97-AF65-F5344CB8AC3E}">
        <p14:creationId xmlns:p14="http://schemas.microsoft.com/office/powerpoint/2010/main" val="182935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A69DEE-87CF-42C4-A590-03C4EFFCF82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16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30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There are different types of match-merging, here are three different types …</a:t>
            </a:r>
          </a:p>
          <a:p>
            <a:r>
              <a:rPr lang="en-US" dirty="0">
                <a:latin typeface="Times New Roman" pitchFamily="18" charset="0"/>
              </a:rPr>
              <a:t>In this section, we are looking at one-to-one. </a:t>
            </a:r>
          </a:p>
        </p:txBody>
      </p:sp>
    </p:spTree>
    <p:extLst>
      <p:ext uri="{BB962C8B-B14F-4D97-AF65-F5344CB8AC3E}">
        <p14:creationId xmlns:p14="http://schemas.microsoft.com/office/powerpoint/2010/main" val="135480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60450DC-BAC6-45C6-9A9D-AC6BBEEB658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17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Instructors, this one-to-one is so basic we opted not to show compile and execute phases.  We will show this in the one-to-may example. </a:t>
            </a:r>
          </a:p>
        </p:txBody>
      </p:sp>
    </p:spTree>
    <p:extLst>
      <p:ext uri="{BB962C8B-B14F-4D97-AF65-F5344CB8AC3E}">
        <p14:creationId xmlns:p14="http://schemas.microsoft.com/office/powerpoint/2010/main" val="332115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45C8A9E-D44C-4CF1-B319-ADD1CCEC664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56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BF3B3E-C2D8-4401-AD84-B56FFB6898F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3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45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07A7066-2E8C-4CB7-8138-9DEEE96045A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20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28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ACD0D4B-005F-418C-AE26-D02B8C1BBD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21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00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By default in SAS, you get matches and non-matches … </a:t>
            </a:r>
          </a:p>
        </p:txBody>
      </p:sp>
    </p:spTree>
    <p:extLst>
      <p:ext uri="{BB962C8B-B14F-4D97-AF65-F5344CB8AC3E}">
        <p14:creationId xmlns:p14="http://schemas.microsoft.com/office/powerpoint/2010/main" val="258421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96AA-6E09-42BA-AEDC-D783FD0D509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0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A896AA-6E09-42BA-AEDC-D783FD0D509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08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ADC011D-4655-4E54-946C-F4AB8165CBF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8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Appending and concatenating are very similar; it is bringing the data together vertically. Appending … Concatenating … </a:t>
            </a:r>
          </a:p>
        </p:txBody>
      </p:sp>
    </p:spTree>
    <p:extLst>
      <p:ext uri="{BB962C8B-B14F-4D97-AF65-F5344CB8AC3E}">
        <p14:creationId xmlns:p14="http://schemas.microsoft.com/office/powerpoint/2010/main" val="334198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E4E00C-68B2-4721-9629-81221D59D0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Merging involves bringing the data together side by side… </a:t>
            </a:r>
          </a:p>
        </p:txBody>
      </p:sp>
    </p:spTree>
    <p:extLst>
      <p:ext uri="{BB962C8B-B14F-4D97-AF65-F5344CB8AC3E}">
        <p14:creationId xmlns:p14="http://schemas.microsoft.com/office/powerpoint/2010/main" val="2018443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69911A-E2FC-44EA-9128-33CCDA6C4B0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Here is a specific example of appending … Note that the first data set is growing, we aren’t actually creating a new data set. </a:t>
            </a:r>
          </a:p>
        </p:txBody>
      </p:sp>
    </p:spTree>
    <p:extLst>
      <p:ext uri="{BB962C8B-B14F-4D97-AF65-F5344CB8AC3E}">
        <p14:creationId xmlns:p14="http://schemas.microsoft.com/office/powerpoint/2010/main" val="120128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154AA7-A88B-4DB1-873B-ACF96E70E12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With concatenating, we actually create a new data set …</a:t>
            </a:r>
          </a:p>
        </p:txBody>
      </p:sp>
    </p:spTree>
    <p:extLst>
      <p:ext uri="{BB962C8B-B14F-4D97-AF65-F5344CB8AC3E}">
        <p14:creationId xmlns:p14="http://schemas.microsoft.com/office/powerpoint/2010/main" val="4008856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DD4D81E-90DD-4C17-A1FA-D1B65B5A962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77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8DF1AC2-5404-4344-BDB3-2E60FAAC34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13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noProof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34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113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5216" indent="-286621" defTabSz="933113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648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5082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63677" indent="-229297" defTabSz="933113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2227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80866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39461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98055" indent="-229297" defTabSz="933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78A6DA7-3AB4-4D5A-ABBF-20BD41E0D96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/>
              <a:t>14</a:t>
            </a:fld>
            <a:endParaRPr lang="en-US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pitchFamily="18" charset="0"/>
              </a:rPr>
              <a:t>In this example of merging, we are matching observations by </a:t>
            </a:r>
            <a:r>
              <a:rPr lang="en-US" dirty="0" err="1">
                <a:latin typeface="Times New Roman" pitchFamily="18" charset="0"/>
              </a:rPr>
              <a:t>EmpID</a:t>
            </a:r>
            <a:r>
              <a:rPr lang="en-US" dirty="0">
                <a:latin typeface="Times New Roman" pitchFamily="18" charset="0"/>
              </a:rPr>
              <a:t> and bringing the observations together … </a:t>
            </a:r>
          </a:p>
        </p:txBody>
      </p:sp>
    </p:spTree>
    <p:extLst>
      <p:ext uri="{BB962C8B-B14F-4D97-AF65-F5344CB8AC3E}">
        <p14:creationId xmlns:p14="http://schemas.microsoft.com/office/powerpoint/2010/main" val="387701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3FDF933A-52F2-464D-90D6-5C6662F66EF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41D800A3-C4BE-4A97-9FB1-9A39C8B1FB3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93AB05C-9A14-4517-8680-3082A1E7DB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328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BB71A30-0123-4895-93FC-71E289C902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2121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A1CDCF6-9CC0-4408-BA9B-0039A7C0B5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10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3B2ADB27-14E6-4C40-94C1-9244351504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047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F24A71D-F46D-433E-B3B7-714003080D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612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760C7495-F804-48C3-9C65-553BD743BB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342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1039DB-E7F6-4487-ADAB-75CF714BC5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220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71563"/>
            <a:ext cx="7848600" cy="4267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FF7D5A-B4F4-420D-86A6-EC11B631A5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999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CBCA03A0-5E4F-4027-9740-7C21C991E9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0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87F850AC-82F3-47C4-B2C7-55F46B18AF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 i="0"/>
            </a:lvl1pPr>
          </a:lstStyle>
          <a:p>
            <a:fld id="{9BAAA258-221C-4359-BBCE-8654075F0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 i="0"/>
            </a:lvl1pPr>
          </a:lstStyle>
          <a:p>
            <a:fld id="{9BAAA258-221C-4359-BBCE-8654075F0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1617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5929B27-FA51-405B-B28F-B147061B5B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67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83AB96F-C2F9-46EE-ABD5-DCD381AE9D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5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249ACBB4-DDDE-4E97-BA82-5B87540C1F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3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232EEE2-5468-4D67-B7BB-245D85395F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09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9913857-4336-46E0-B753-05A2265AA9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53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AAB0DCB1-F3AD-4763-AB70-A3CEF69D9D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93AB05C-9A14-4517-8680-3082A1E7DB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1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BB71A30-0123-4895-93FC-71E289C902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4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A1CDCF6-9CC0-4408-BA9B-0039A7C0B5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73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3B2ADB27-14E6-4C40-94C1-9244351504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426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F24A71D-F46D-433E-B3B7-714003080D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327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760C7495-F804-48C3-9C65-553BD743BB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31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1039DB-E7F6-4487-ADAB-75CF714BC5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61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C4E611C-E238-4A92-B504-C19D92B32E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53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71563"/>
            <a:ext cx="7848600" cy="4267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FF7D5A-B4F4-420D-86A6-EC11B631A5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39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CBCA03A0-5E4F-4027-9740-7C21C991E9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3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DA354DF9-BB77-4EC1-922C-E004954253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56650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5929B27-FA51-405B-B28F-B147061B5B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30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83AB96F-C2F9-46EE-ABD5-DCD381AE9D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64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249ACBB4-DDDE-4E97-BA82-5B87540C1F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04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232EEE2-5468-4D67-B7BB-245D85395F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83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9913857-4336-46E0-B753-05A2265AA9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9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93AB05C-9A14-4517-8680-3082A1E7DB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0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BB71A30-0123-4895-93FC-71E289C902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38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A1CDCF6-9CC0-4408-BA9B-0039A7C0B5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46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3B2ADB27-14E6-4C40-94C1-9244351504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2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F6ED4EB0-F574-4727-8A37-7538AA9291C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F24A71D-F46D-433E-B3B7-714003080D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29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760C7495-F804-48C3-9C65-553BD743BB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1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1039DB-E7F6-4487-ADAB-75CF714BC5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9431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C4E611C-E238-4A92-B504-C19D92B32E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3991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71563"/>
            <a:ext cx="7848600" cy="4267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FF7D5A-B4F4-420D-86A6-EC11B631A5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13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CBCA03A0-5E4F-4027-9740-7C21C991E9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855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3939855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5929B27-FA51-405B-B28F-B147061B5B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022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83AB96F-C2F9-46EE-ABD5-DCD381AE9D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63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249ACBB4-DDDE-4E97-BA82-5B87540C1F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2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03EE35F6-1249-408F-B646-98D2A8F66A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232EEE2-5468-4D67-B7BB-245D85395F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044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9913857-4336-46E0-B753-05A2265AA9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9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93AB05C-9A14-4517-8680-3082A1E7DB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41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BB71A30-0123-4895-93FC-71E289C902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116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A1CDCF6-9CC0-4408-BA9B-0039A7C0B5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364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3B2ADB27-14E6-4C40-94C1-9244351504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835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F24A71D-F46D-433E-B3B7-714003080D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20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760C7495-F804-48C3-9C65-553BD743BB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21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1039DB-E7F6-4487-ADAB-75CF714BC5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992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C4E611C-E238-4A92-B504-C19D92B32E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5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0165B781-C542-4AC4-8981-E8A9B43B14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71563"/>
            <a:ext cx="7848600" cy="4267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FF7D5A-B4F4-420D-86A6-EC11B631A5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26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CBCA03A0-5E4F-4027-9740-7C21C991E9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32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8222852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5929B27-FA51-405B-B28F-B147061B5B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208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83AB96F-C2F9-46EE-ABD5-DCD381AE9D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36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249ACBB4-DDDE-4E97-BA82-5B87540C1F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51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232EEE2-5468-4D67-B7BB-245D85395F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619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9913857-4336-46E0-B753-05A2265AA9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863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93AB05C-9A14-4517-8680-3082A1E7DB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0096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BB71A30-0123-4895-93FC-71E289C902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43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D8424BEC-E856-4675-9472-F5D7EF59D3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A1CDCF6-9CC0-4408-BA9B-0039A7C0B5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22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3B2ADB27-14E6-4C40-94C1-9244351504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960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F24A71D-F46D-433E-B3B7-714003080D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74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760C7495-F804-48C3-9C65-553BD743BB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419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1039DB-E7F6-4487-ADAB-75CF714BC5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452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C4E611C-E238-4A92-B504-C19D92B32E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021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71563"/>
            <a:ext cx="7848600" cy="4267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FF7D5A-B4F4-420D-86A6-EC11B631A5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47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CBCA03A0-5E4F-4027-9740-7C21C991E9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3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7251391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5929B27-FA51-405B-B28F-B147061B5B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94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DFCF1D10-1A68-4FBA-9E83-2C9BD7519C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83AB96F-C2F9-46EE-ABD5-DCD381AE9D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77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249ACBB4-DDDE-4E97-BA82-5B87540C1F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6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232EEE2-5468-4D67-B7BB-245D85395F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867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9913857-4336-46E0-B753-05A2265AA9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856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93AB05C-9A14-4517-8680-3082A1E7DB4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788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BB71A30-0123-4895-93FC-71E289C9025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135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EA1CDCF6-9CC0-4408-BA9B-0039A7C0B55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311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3B2ADB27-14E6-4C40-94C1-9244351504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8994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457200"/>
            <a:ext cx="2114550" cy="4881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6191250" cy="4881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F24A71D-F46D-433E-B3B7-714003080D9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003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760C7495-F804-48C3-9C65-553BD743BB4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0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139636D8-95DA-47AF-965E-9E775B57EE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1039DB-E7F6-4487-ADAB-75CF714BC59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757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0715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281363"/>
            <a:ext cx="38481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C4E611C-E238-4A92-B504-C19D92B32E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8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71563"/>
            <a:ext cx="7848600" cy="4267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FFF7D5A-B4F4-420D-86A6-EC11B631A55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0286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458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CBCA03A0-5E4F-4027-9740-7C21C991E9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2352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Ads_templateFlattened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Bar_SA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5410200" cy="609600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191000"/>
            <a:ext cx="5486400" cy="1752600"/>
          </a:xfrm>
        </p:spPr>
        <p:txBody>
          <a:bodyPr/>
          <a:lstStyle>
            <a:lvl1pPr>
              <a:defRPr sz="3600" b="1">
                <a:solidFill>
                  <a:srgbClr val="00339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276448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95929B27-FA51-405B-B28F-B147061B5B5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941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683AB96F-C2F9-46EE-ABD5-DCD381AE9D9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287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71563"/>
            <a:ext cx="3848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249ACBB4-DDDE-4E97-BA82-5B87540C1F8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879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0232EEE2-5468-4D67-B7BB-245D85395F7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2620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fld id="{B9913857-4336-46E0-B753-05A2265AA9E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6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 baseline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 baseline="0">
                <a:latin typeface="Aptos Display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 baseline="0">
                <a:latin typeface="Aptos Display" panose="020B0004020202020204" pitchFamily="34" charset="0"/>
              </a:defRPr>
            </a:lvl1pPr>
          </a:lstStyle>
          <a:p>
            <a:fld id="{9BAAA258-221C-4359-BBCE-8654075F09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>
          <a:solidFill>
            <a:schemeClr val="tx2"/>
          </a:solidFill>
          <a:latin typeface="Aptos Display" panose="020B00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Aptos Display" panose="020B00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Aptos Display" panose="020B00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Aptos Display" panose="020B00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Aptos Display" panose="020B00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ptos Display" panose="020B0004020202020204" pitchFamily="34" charset="0"/>
              </a:defRPr>
            </a:lvl1pPr>
          </a:lstStyle>
          <a:p>
            <a:pPr eaLnBrk="0" hangingPunct="0">
              <a:defRPr/>
            </a:pPr>
            <a:fld id="{1B448838-B529-4FC4-88D2-DC47433D45BA}" type="slidenum">
              <a:rPr lang="en-US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4"/>
            <a:r>
              <a:rPr lang="en-US" dirty="0"/>
              <a:t>seventh level</a:t>
            </a:r>
          </a:p>
          <a:p>
            <a:pPr lvl="4"/>
            <a:r>
              <a:rPr lang="en-US" dirty="0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03475996-E69B-4BEC-94F1-9A532D3D88B1}" type="slidenum">
              <a:rPr lang="en-US" sz="1400" b="0" i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 b="0" i="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07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 b="0" i="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0" i="0">
          <a:solidFill>
            <a:schemeClr val="tx1"/>
          </a:solidFill>
          <a:latin typeface="Aptos Display" panose="020B0004020202020204" pitchFamily="34" charset="0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ptos Display" panose="020B0004020202020204" pitchFamily="34" charset="0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0" i="0">
          <a:solidFill>
            <a:schemeClr val="tx1"/>
          </a:solidFill>
          <a:latin typeface="Aptos Display" panose="020B0004020202020204" pitchFamily="34" charset="0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Aptos Display" panose="020B0004020202020204" pitchFamily="34" charset="0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ptos Display" panose="020B0004020202020204" pitchFamily="34" charset="0"/>
              </a:defRPr>
            </a:lvl1pPr>
          </a:lstStyle>
          <a:p>
            <a:pPr eaLnBrk="0" hangingPunct="0">
              <a:defRPr/>
            </a:pPr>
            <a:fld id="{1B448838-B529-4FC4-88D2-DC47433D45BA}" type="slidenum">
              <a:rPr lang="en-US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4"/>
            <a:r>
              <a:rPr lang="en-US" dirty="0"/>
              <a:t>seventh level</a:t>
            </a:r>
          </a:p>
          <a:p>
            <a:pPr lvl="4"/>
            <a:r>
              <a:rPr lang="en-US" dirty="0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03475996-E69B-4BEC-94F1-9A532D3D88B1}" type="slidenum">
              <a:rPr lang="en-US" sz="1400" b="0" i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 b="0" i="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92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 b="0" i="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0" i="0">
          <a:solidFill>
            <a:schemeClr val="tx1"/>
          </a:solidFill>
          <a:latin typeface="Aptos Display" panose="020B0004020202020204" pitchFamily="34" charset="0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ptos Display" panose="020B0004020202020204" pitchFamily="34" charset="0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0" i="0">
          <a:solidFill>
            <a:schemeClr val="tx1"/>
          </a:solidFill>
          <a:latin typeface="Aptos Display" panose="020B0004020202020204" pitchFamily="34" charset="0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Aptos Display" panose="020B0004020202020204" pitchFamily="34" charset="0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ptos Display" panose="020B0004020202020204" pitchFamily="34" charset="0"/>
              </a:defRPr>
            </a:lvl1pPr>
          </a:lstStyle>
          <a:p>
            <a:pPr eaLnBrk="0" hangingPunct="0">
              <a:defRPr/>
            </a:pPr>
            <a:fld id="{1B448838-B529-4FC4-88D2-DC47433D45BA}" type="slidenum">
              <a:rPr lang="en-US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4"/>
            <a:r>
              <a:rPr lang="en-US" dirty="0"/>
              <a:t>seventh level</a:t>
            </a:r>
          </a:p>
          <a:p>
            <a:pPr lvl="4"/>
            <a:r>
              <a:rPr lang="en-US" dirty="0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03475996-E69B-4BEC-94F1-9A532D3D88B1}" type="slidenum">
              <a:rPr lang="en-US" sz="1400" b="0" i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 b="0" i="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09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 b="0" i="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0" i="0">
          <a:solidFill>
            <a:schemeClr val="tx1"/>
          </a:solidFill>
          <a:latin typeface="Aptos Display" panose="020B0004020202020204" pitchFamily="34" charset="0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ptos Display" panose="020B0004020202020204" pitchFamily="34" charset="0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0" i="0">
          <a:solidFill>
            <a:schemeClr val="tx1"/>
          </a:solidFill>
          <a:latin typeface="Aptos Display" panose="020B0004020202020204" pitchFamily="34" charset="0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Aptos Display" panose="020B0004020202020204" pitchFamily="34" charset="0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ptos Display" panose="020B0004020202020204" pitchFamily="34" charset="0"/>
              </a:defRPr>
            </a:lvl1pPr>
          </a:lstStyle>
          <a:p>
            <a:pPr eaLnBrk="0" hangingPunct="0">
              <a:defRPr/>
            </a:pPr>
            <a:fld id="{1B448838-B529-4FC4-88D2-DC47433D45BA}" type="slidenum">
              <a:rPr lang="en-US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4"/>
            <a:r>
              <a:rPr lang="en-US" dirty="0"/>
              <a:t>seventh level</a:t>
            </a:r>
          </a:p>
          <a:p>
            <a:pPr lvl="4"/>
            <a:r>
              <a:rPr lang="en-US" dirty="0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03475996-E69B-4BEC-94F1-9A532D3D88B1}" type="slidenum">
              <a:rPr lang="en-US" sz="1400" b="0" i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 b="0" i="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67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 b="0" i="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0" i="0">
          <a:solidFill>
            <a:schemeClr val="tx1"/>
          </a:solidFill>
          <a:latin typeface="Aptos Display" panose="020B0004020202020204" pitchFamily="34" charset="0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ptos Display" panose="020B0004020202020204" pitchFamily="34" charset="0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0" i="0">
          <a:solidFill>
            <a:schemeClr val="tx1"/>
          </a:solidFill>
          <a:latin typeface="Aptos Display" panose="020B0004020202020204" pitchFamily="34" charset="0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Aptos Display" panose="020B0004020202020204" pitchFamily="34" charset="0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ptos Display" panose="020B0004020202020204" pitchFamily="34" charset="0"/>
              </a:defRPr>
            </a:lvl1pPr>
          </a:lstStyle>
          <a:p>
            <a:pPr eaLnBrk="0" hangingPunct="0">
              <a:defRPr/>
            </a:pPr>
            <a:fld id="{1B448838-B529-4FC4-88D2-DC47433D45BA}" type="slidenum">
              <a:rPr lang="en-US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4"/>
            <a:r>
              <a:rPr lang="en-US" dirty="0"/>
              <a:t>seventh level</a:t>
            </a:r>
          </a:p>
          <a:p>
            <a:pPr lvl="4"/>
            <a:r>
              <a:rPr lang="en-US" dirty="0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03475996-E69B-4BEC-94F1-9A532D3D88B1}" type="slidenum">
              <a:rPr lang="en-US" sz="1400" b="0" i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 b="0" i="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12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 b="0" i="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0" i="0">
          <a:solidFill>
            <a:schemeClr val="tx1"/>
          </a:solidFill>
          <a:latin typeface="Aptos Display" panose="020B0004020202020204" pitchFamily="34" charset="0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ptos Display" panose="020B0004020202020204" pitchFamily="34" charset="0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0" i="0">
          <a:solidFill>
            <a:schemeClr val="tx1"/>
          </a:solidFill>
          <a:latin typeface="Aptos Display" panose="020B0004020202020204" pitchFamily="34" charset="0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Aptos Display" panose="020B0004020202020204" pitchFamily="34" charset="0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Aptos Display" panose="020B0004020202020204" pitchFamily="34" charset="0"/>
              </a:defRPr>
            </a:lvl1pPr>
          </a:lstStyle>
          <a:p>
            <a:pPr eaLnBrk="0" hangingPunct="0">
              <a:defRPr/>
            </a:pPr>
            <a:fld id="{1B448838-B529-4FC4-88D2-DC47433D45BA}" type="slidenum">
              <a:rPr lang="en-US" smtClean="0">
                <a:solidFill>
                  <a:srgbClr val="000000"/>
                </a:solidFill>
                <a:cs typeface="+mn-cs"/>
              </a:rPr>
              <a:pPr eaLnBrk="0" hangingPunct="0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text should go here--one line only</a:t>
            </a:r>
            <a:br>
              <a:rPr lang="en-US"/>
            </a:br>
            <a:endParaRPr lang="en-US"/>
          </a:p>
        </p:txBody>
      </p:sp>
      <p:sp>
        <p:nvSpPr>
          <p:cNvPr id="1028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156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r>
              <a:rPr lang="en-US" dirty="0"/>
              <a:t>sixth level</a:t>
            </a:r>
          </a:p>
          <a:p>
            <a:pPr lvl="4"/>
            <a:r>
              <a:rPr lang="en-US" dirty="0"/>
              <a:t>seventh level</a:t>
            </a:r>
          </a:p>
          <a:p>
            <a:pPr lvl="4"/>
            <a:r>
              <a:rPr lang="en-US" dirty="0"/>
              <a:t>eighth level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fld id="{03475996-E69B-4BEC-94F1-9A532D3D88B1}" type="slidenum">
              <a:rPr lang="en-US" sz="1400" b="0" i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400" b="0" i="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pic>
        <p:nvPicPr>
          <p:cNvPr id="1030" name="Picture 47" descr="bar_blank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89"/>
          <a:stretch>
            <a:fillRect/>
          </a:stretch>
        </p:blipFill>
        <p:spPr bwMode="auto">
          <a:xfrm>
            <a:off x="0" y="0"/>
            <a:ext cx="9144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73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2" r:id="rId14"/>
    <p:sldLayoutId id="2147484013" r:id="rId15"/>
  </p:sldLayoutIdLst>
  <p:hf hdr="0" ftr="0" dt="0"/>
  <p:txStyles>
    <p:titleStyle>
      <a:lvl1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5pPr>
      <a:lvl6pPr marL="4572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6pPr>
      <a:lvl7pPr marL="9144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7pPr>
      <a:lvl8pPr marL="13716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8pPr>
      <a:lvl9pPr marL="1828800" algn="l" rtl="0" eaLnBrk="1" fontAlgn="base" hangingPunct="1">
        <a:lnSpc>
          <a:spcPts val="39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onotype Sorts" pitchFamily="2" charset="2"/>
        <a:defRPr sz="2400" b="0" i="0">
          <a:solidFill>
            <a:schemeClr val="tx1"/>
          </a:solidFill>
          <a:latin typeface="Aptos Display" panose="020B0004020202020204" pitchFamily="34" charset="0"/>
          <a:ea typeface="+mn-ea"/>
          <a:cs typeface="+mn-cs"/>
        </a:defRPr>
      </a:lvl1pPr>
      <a:lvl2pPr marL="4572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="0" i="0">
          <a:solidFill>
            <a:schemeClr val="tx1"/>
          </a:solidFill>
          <a:latin typeface="Aptos Display" panose="020B0004020202020204" pitchFamily="34" charset="0"/>
        </a:defRPr>
      </a:lvl2pPr>
      <a:lvl3pPr marL="912813" indent="-341313" algn="l" rtl="0" eaLnBrk="0" fontAlgn="base" hangingPunct="0">
        <a:spcBef>
          <a:spcPct val="20000"/>
        </a:spcBef>
        <a:spcAft>
          <a:spcPct val="0"/>
        </a:spcAft>
        <a:buChar char="–"/>
        <a:defRPr sz="2400" b="0" i="0">
          <a:solidFill>
            <a:schemeClr val="tx1"/>
          </a:solidFill>
          <a:latin typeface="Aptos Display" panose="020B0004020202020204" pitchFamily="34" charset="0"/>
        </a:defRPr>
      </a:lvl3pPr>
      <a:lvl4pPr marL="1370013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b="0" i="0">
          <a:solidFill>
            <a:schemeClr val="tx1"/>
          </a:solidFill>
          <a:latin typeface="Aptos Display" panose="020B0004020202020204" pitchFamily="34" charset="0"/>
        </a:defRPr>
      </a:lvl4pPr>
      <a:lvl5pPr marL="1827213" indent="-342900" algn="l" rtl="0" eaLnBrk="0" fontAlgn="base" hangingPunct="0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Aptos Display" panose="020B0004020202020204" pitchFamily="34" charset="0"/>
        </a:defRPr>
      </a:lvl5pPr>
      <a:lvl6pPr marL="22844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16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1988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6013" indent="-3429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4800" b="1" dirty="0">
                <a:solidFill>
                  <a:srgbClr val="FFFF00"/>
                </a:solidFill>
              </a:rPr>
            </a:br>
            <a:r>
              <a:rPr lang="en-US" sz="6600" b="1" dirty="0">
                <a:solidFill>
                  <a:srgbClr val="FFFF00"/>
                </a:solidFill>
              </a:rPr>
              <a:t>Combining Datasets</a:t>
            </a:r>
            <a:br>
              <a:rPr lang="en-US" sz="6600" b="1" dirty="0">
                <a:solidFill>
                  <a:srgbClr val="FFFF00"/>
                </a:solidFill>
              </a:rPr>
            </a:br>
            <a:r>
              <a:rPr lang="en-US" sz="6600" b="1" dirty="0">
                <a:solidFill>
                  <a:srgbClr val="FFFF00"/>
                </a:solidFill>
              </a:rPr>
              <a:t>in SAS</a:t>
            </a: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4800" b="1" dirty="0">
                <a:solidFill>
                  <a:srgbClr val="FFFF00"/>
                </a:solidFill>
              </a:rPr>
            </a:br>
            <a:br>
              <a:rPr lang="en-US" sz="1800" b="1" dirty="0">
                <a:solidFill>
                  <a:srgbClr val="FFFF00"/>
                </a:solidFill>
              </a:rPr>
            </a:br>
            <a:br>
              <a:rPr lang="en-US" sz="4800" b="1" dirty="0"/>
            </a:br>
            <a:r>
              <a:rPr lang="en-US" sz="2800" b="1" dirty="0">
                <a:solidFill>
                  <a:srgbClr val="FFC000"/>
                </a:solidFill>
              </a:rPr>
              <a:t>STAT 7500 - Statistical Programming</a:t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>Dr. Fitzgerald</a:t>
            </a:r>
            <a:br>
              <a:rPr lang="en-US" sz="2800" b="1" dirty="0">
                <a:solidFill>
                  <a:srgbClr val="FFC000"/>
                </a:solidFill>
              </a:rPr>
            </a:br>
            <a:r>
              <a:rPr lang="en-US" sz="2800" b="1" dirty="0">
                <a:solidFill>
                  <a:srgbClr val="FFC000"/>
                </a:solidFill>
              </a:rPr>
              <a:t>Fall 2025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Appending a Data Set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71563"/>
            <a:ext cx="7740650" cy="4267200"/>
          </a:xfrm>
        </p:spPr>
        <p:txBody>
          <a:bodyPr/>
          <a:lstStyle/>
          <a:p>
            <a:pPr marL="0" indent="0" eaLnBrk="1" hangingPunct="1"/>
            <a:r>
              <a:rPr lang="en-US"/>
              <a:t>One data set is appended to a master data set.</a:t>
            </a:r>
          </a:p>
        </p:txBody>
      </p:sp>
      <p:sp>
        <p:nvSpPr>
          <p:cNvPr id="22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47FBF3-6DBD-447D-8B9E-A2BF877FE1AE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7" name="AutoShape 509"/>
          <p:cNvSpPr>
            <a:spLocks noChangeArrowheads="1"/>
          </p:cNvSpPr>
          <p:nvPr/>
        </p:nvSpPr>
        <p:spPr bwMode="auto">
          <a:xfrm>
            <a:off x="4687888" y="3503613"/>
            <a:ext cx="622300" cy="536575"/>
          </a:xfrm>
          <a:prstGeom prst="rightArrow">
            <a:avLst>
              <a:gd name="adj1" fmla="val 50000"/>
              <a:gd name="adj2" fmla="val 28994"/>
            </a:avLst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703263" y="1687513"/>
            <a:ext cx="3868737" cy="4146550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460383" name="Group 1631"/>
          <p:cNvGraphicFramePr>
            <a:graphicFrameLocks noGrp="1"/>
          </p:cNvGraphicFramePr>
          <p:nvPr/>
        </p:nvGraphicFramePr>
        <p:xfrm>
          <a:off x="5457825" y="2560638"/>
          <a:ext cx="3586163" cy="2506663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7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HireYear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Stacey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2006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Gloria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2007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James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2007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Brett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2008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Renee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2008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60384" name="Group 1632"/>
          <p:cNvGraphicFramePr>
            <a:graphicFrameLocks noGrp="1"/>
          </p:cNvGraphicFramePr>
          <p:nvPr/>
        </p:nvGraphicFramePr>
        <p:xfrm>
          <a:off x="833438" y="4154488"/>
          <a:ext cx="3586162" cy="1465262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12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Emps2008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HireYear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Brett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2008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Renee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2008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0385" name="Group 1633"/>
          <p:cNvGraphicFramePr>
            <a:graphicFrameLocks noGrp="1"/>
          </p:cNvGraphicFramePr>
          <p:nvPr/>
        </p:nvGraphicFramePr>
        <p:xfrm>
          <a:off x="833438" y="1854200"/>
          <a:ext cx="3586162" cy="1811339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HireYear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Stacey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2006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Gloria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2007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James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2007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632" name="Oval 1509"/>
          <p:cNvSpPr>
            <a:spLocks noChangeArrowheads="1"/>
          </p:cNvSpPr>
          <p:nvPr/>
        </p:nvSpPr>
        <p:spPr bwMode="auto">
          <a:xfrm>
            <a:off x="665163" y="1766888"/>
            <a:ext cx="1225550" cy="576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900" tIns="88900" rIns="88900" bIns="88900" anchor="ctr"/>
          <a:lstStyle/>
          <a:p>
            <a:pPr algn="l" eaLnBrk="0" hangingPunct="0"/>
            <a:endParaRPr lang="en-US" sz="2000" noProof="1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23633" name="Oval 1513"/>
          <p:cNvSpPr>
            <a:spLocks noChangeArrowheads="1"/>
          </p:cNvSpPr>
          <p:nvPr/>
        </p:nvSpPr>
        <p:spPr bwMode="auto">
          <a:xfrm>
            <a:off x="5243513" y="2454275"/>
            <a:ext cx="1225550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900" tIns="88900" rIns="88900" bIns="88900" anchor="ctr"/>
          <a:lstStyle/>
          <a:p>
            <a:pPr algn="l" eaLnBrk="0" hangingPunct="0"/>
            <a:endParaRPr lang="en-US" sz="2000" noProof="1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26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Concatenating Data Sets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71563"/>
            <a:ext cx="7824788" cy="4267200"/>
          </a:xfrm>
        </p:spPr>
        <p:txBody>
          <a:bodyPr/>
          <a:lstStyle/>
          <a:p>
            <a:pPr marL="0" indent="0" eaLnBrk="1" hangingPunct="1"/>
            <a:r>
              <a:rPr lang="en-US"/>
              <a:t>Two data sets are concatenated to create a new data set.</a:t>
            </a:r>
          </a:p>
        </p:txBody>
      </p:sp>
      <p:sp>
        <p:nvSpPr>
          <p:cNvPr id="22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1F282-1304-4292-9291-F0F784DCA463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703263" y="1687513"/>
            <a:ext cx="3757612" cy="4146550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466502" name="Group 582"/>
          <p:cNvGraphicFramePr>
            <a:graphicFrameLocks noGrp="1"/>
          </p:cNvGraphicFramePr>
          <p:nvPr/>
        </p:nvGraphicFramePr>
        <p:xfrm>
          <a:off x="865188" y="4141788"/>
          <a:ext cx="3438525" cy="1465262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12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EmpsFR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Pierre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France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Sophie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France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6503" name="Group 583"/>
          <p:cNvGraphicFramePr>
            <a:graphicFrameLocks noGrp="1"/>
          </p:cNvGraphicFramePr>
          <p:nvPr/>
        </p:nvGraphicFramePr>
        <p:xfrm>
          <a:off x="5451475" y="2560638"/>
          <a:ext cx="3433763" cy="2506663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7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EmpsAll1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Lars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Kari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Jonas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Pierre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France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Sophie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France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66504" name="Group 584"/>
          <p:cNvGraphicFramePr>
            <a:graphicFrameLocks noGrp="1"/>
          </p:cNvGraphicFramePr>
          <p:nvPr/>
        </p:nvGraphicFramePr>
        <p:xfrm>
          <a:off x="850900" y="1854200"/>
          <a:ext cx="3438525" cy="1811339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EmpsDK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Lars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Kari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Jonas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55" name="AutoShape 488"/>
          <p:cNvSpPr>
            <a:spLocks noChangeArrowheads="1"/>
          </p:cNvSpPr>
          <p:nvPr/>
        </p:nvSpPr>
        <p:spPr bwMode="auto">
          <a:xfrm>
            <a:off x="4687888" y="3503613"/>
            <a:ext cx="622300" cy="536575"/>
          </a:xfrm>
          <a:prstGeom prst="rightArrow">
            <a:avLst>
              <a:gd name="adj1" fmla="val 50000"/>
              <a:gd name="adj2" fmla="val 28994"/>
            </a:avLst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5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Compiling/Executing a SET statement in SAS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848600" cy="5534025"/>
          </a:xfrm>
        </p:spPr>
        <p:txBody>
          <a:bodyPr/>
          <a:lstStyle/>
          <a:p>
            <a:pPr marL="0" indent="0" eaLnBrk="1" hangingPunct="1"/>
            <a:r>
              <a:rPr lang="en-US"/>
              <a:t>Concatenate </a:t>
            </a:r>
            <a:r>
              <a:rPr lang="en-US" sz="2800" b="1">
                <a:latin typeface="Courier New" pitchFamily="49" charset="0"/>
              </a:rPr>
              <a:t>EmpsDK</a:t>
            </a:r>
            <a:r>
              <a:rPr lang="en-US"/>
              <a:t> and </a:t>
            </a:r>
            <a:r>
              <a:rPr lang="en-US" sz="2800" b="1">
                <a:latin typeface="Courier New" pitchFamily="49" charset="0"/>
              </a:rPr>
              <a:t>EmpsFR</a:t>
            </a:r>
            <a:r>
              <a:rPr lang="en-US"/>
              <a:t> to create a new data set named </a:t>
            </a:r>
            <a:r>
              <a:rPr lang="en-US" sz="2800" b="1">
                <a:latin typeface="Courier New" pitchFamily="49" charset="0"/>
              </a:rPr>
              <a:t>EmpsAll1</a:t>
            </a:r>
            <a:r>
              <a:rPr lang="en-US"/>
              <a:t>.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r>
              <a:rPr lang="en-US"/>
              <a:t>The data sets contain the same variables.</a:t>
            </a:r>
          </a:p>
        </p:txBody>
      </p:sp>
      <p:sp>
        <p:nvSpPr>
          <p:cNvPr id="1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4A4353-9337-4A93-BE1F-61E5BB8CD7FD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472286" name="Group 222"/>
          <p:cNvGraphicFramePr>
            <a:graphicFrameLocks noGrp="1"/>
          </p:cNvGraphicFramePr>
          <p:nvPr/>
        </p:nvGraphicFramePr>
        <p:xfrm>
          <a:off x="5127625" y="2112963"/>
          <a:ext cx="3438525" cy="1465262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12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EmpsFR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Pierre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France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Sophie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France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72287" name="Group 223"/>
          <p:cNvGraphicFramePr>
            <a:graphicFrameLocks noGrp="1"/>
          </p:cNvGraphicFramePr>
          <p:nvPr/>
        </p:nvGraphicFramePr>
        <p:xfrm>
          <a:off x="666750" y="2108200"/>
          <a:ext cx="3438525" cy="1811339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EmpsDK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Lars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Kari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Jonas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3535" name="Text Box 138"/>
          <p:cNvSpPr txBox="1">
            <a:spLocks noChangeArrowheads="1"/>
          </p:cNvSpPr>
          <p:nvPr/>
        </p:nvSpPr>
        <p:spPr bwMode="auto">
          <a:xfrm>
            <a:off x="8003137" y="6324600"/>
            <a:ext cx="928138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p110d02</a:t>
            </a:r>
          </a:p>
        </p:txBody>
      </p:sp>
      <p:sp>
        <p:nvSpPr>
          <p:cNvPr id="63536" name="Text Box 149"/>
          <p:cNvSpPr txBox="1">
            <a:spLocks noChangeArrowheads="1"/>
          </p:cNvSpPr>
          <p:nvPr/>
        </p:nvSpPr>
        <p:spPr bwMode="auto">
          <a:xfrm>
            <a:off x="2371725" y="4854575"/>
            <a:ext cx="4014882" cy="10582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wrap="none" tIns="50800" rIns="50800" bIns="5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data EmpsAll1;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  set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EmpsDK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EmpsFR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run;</a:t>
            </a:r>
          </a:p>
        </p:txBody>
      </p:sp>
    </p:spTree>
    <p:extLst>
      <p:ext uri="{BB962C8B-B14F-4D97-AF65-F5344CB8AC3E}">
        <p14:creationId xmlns:p14="http://schemas.microsoft.com/office/powerpoint/2010/main" val="154688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Compilation  </a:t>
            </a:r>
          </a:p>
        </p:txBody>
      </p:sp>
      <p:sp>
        <p:nvSpPr>
          <p:cNvPr id="19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8965-6821-4D90-97D6-A504ED304EA1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914771" name="Group 339"/>
          <p:cNvGraphicFramePr>
            <a:graphicFrameLocks noGrp="1"/>
          </p:cNvGraphicFramePr>
          <p:nvPr/>
        </p:nvGraphicFramePr>
        <p:xfrm>
          <a:off x="5127625" y="998538"/>
          <a:ext cx="3438525" cy="1452563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1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EmpsFR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Pierre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France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Sophie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France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14772" name="Group 340"/>
          <p:cNvGraphicFramePr>
            <a:graphicFrameLocks noGrp="1"/>
          </p:cNvGraphicFramePr>
          <p:nvPr/>
        </p:nvGraphicFramePr>
        <p:xfrm>
          <a:off x="666750" y="993775"/>
          <a:ext cx="3438525" cy="1811339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EmpsDK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Lars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Kari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Jonas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Denmark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14773" name="Group 341"/>
          <p:cNvGraphicFramePr>
            <a:graphicFrameLocks noGrp="1"/>
          </p:cNvGraphicFramePr>
          <p:nvPr/>
        </p:nvGraphicFramePr>
        <p:xfrm>
          <a:off x="666750" y="4305300"/>
          <a:ext cx="3433763" cy="1057494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54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tos Display" panose="020B0004020202020204" pitchFamily="34" charset="0"/>
                        </a:rPr>
                        <a:t>PDV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86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8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14774" name="Group 342"/>
          <p:cNvGraphicFramePr>
            <a:graphicFrameLocks noGrp="1"/>
          </p:cNvGraphicFramePr>
          <p:nvPr/>
        </p:nvGraphicFramePr>
        <p:xfrm>
          <a:off x="5133975" y="4246563"/>
          <a:ext cx="3433763" cy="773112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89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EmpsAll1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2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Country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584" name="Text Box 189"/>
          <p:cNvSpPr txBox="1">
            <a:spLocks noChangeArrowheads="1"/>
          </p:cNvSpPr>
          <p:nvPr/>
        </p:nvSpPr>
        <p:spPr bwMode="auto">
          <a:xfrm>
            <a:off x="2589213" y="3016250"/>
            <a:ext cx="4014882" cy="1058238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wrap="none" tIns="50800" rIns="50800" bIns="5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data EmpsAll1;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  set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EmpsDK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EmpsFR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run;</a:t>
            </a:r>
          </a:p>
        </p:txBody>
      </p:sp>
      <p:sp>
        <p:nvSpPr>
          <p:cNvPr id="64585" name="Animation Flag"/>
          <p:cNvSpPr txBox="1">
            <a:spLocks noChangeArrowheads="1"/>
          </p:cNvSpPr>
          <p:nvPr/>
        </p:nvSpPr>
        <p:spPr bwMode="auto">
          <a:xfrm>
            <a:off x="8572500" y="6451600"/>
            <a:ext cx="3722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/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...</a:t>
            </a:r>
          </a:p>
        </p:txBody>
      </p:sp>
      <p:sp>
        <p:nvSpPr>
          <p:cNvPr id="64586" name="Rectangle 19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11600" y="3371850"/>
            <a:ext cx="1120775" cy="3365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64587" name="Rectangle 19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9538" y="3371850"/>
            <a:ext cx="1120775" cy="3365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227687-A738-4110-8F2F-F5F714C7B277}"/>
              </a:ext>
            </a:extLst>
          </p:cNvPr>
          <p:cNvSpPr txBox="1"/>
          <p:nvPr/>
        </p:nvSpPr>
        <p:spPr>
          <a:xfrm>
            <a:off x="1160824" y="5438163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none" strike="noStrike" baseline="0" dirty="0">
                <a:solidFill>
                  <a:srgbClr val="FF0000"/>
                </a:solidFill>
                <a:latin typeface="Aptos Display" panose="020B0004020202020204" pitchFamily="34" charset="0"/>
              </a:rPr>
              <a:t>Program Data Vector (PDV) is a logical area of memory</a:t>
            </a:r>
          </a:p>
          <a:p>
            <a:pPr algn="ctr"/>
            <a:r>
              <a:rPr lang="en-US" sz="2000" u="none" strike="noStrike" baseline="0" dirty="0">
                <a:solidFill>
                  <a:srgbClr val="FF0000"/>
                </a:solidFill>
                <a:latin typeface="Aptos Display" panose="020B0004020202020204" pitchFamily="34" charset="0"/>
              </a:rPr>
              <a:t>that is created during the data step processing. Behind</a:t>
            </a:r>
            <a:r>
              <a:rPr lang="en-US" sz="2000" u="none" strike="noStrike" dirty="0">
                <a:solidFill>
                  <a:srgbClr val="FF0000"/>
                </a:solidFill>
                <a:latin typeface="Aptos Display" panose="020B0004020202020204" pitchFamily="34" charset="0"/>
              </a:rPr>
              <a:t> the scenes, SAS processes one row at a time in memory.</a:t>
            </a:r>
            <a:endParaRPr lang="en-US" sz="2000" u="none" strike="noStrike" baseline="0" dirty="0">
              <a:solidFill>
                <a:srgbClr val="FF0000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0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Merging Data Sets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/>
              <a:t>Two data sets are merged to create a new data set.</a:t>
            </a:r>
          </a:p>
        </p:txBody>
      </p:sp>
      <p:sp>
        <p:nvSpPr>
          <p:cNvPr id="20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9BF8D4-F6BE-4D8E-920D-2C8C2D4AE3D8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5" name="Rectangle 486"/>
          <p:cNvSpPr>
            <a:spLocks noChangeArrowheads="1"/>
          </p:cNvSpPr>
          <p:nvPr/>
        </p:nvSpPr>
        <p:spPr bwMode="auto">
          <a:xfrm>
            <a:off x="146050" y="1697038"/>
            <a:ext cx="8851900" cy="2219325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661635" name="Group 1155"/>
          <p:cNvGraphicFramePr>
            <a:graphicFrameLocks noGrp="1"/>
          </p:cNvGraphicFramePr>
          <p:nvPr/>
        </p:nvGraphicFramePr>
        <p:xfrm>
          <a:off x="452438" y="1892300"/>
          <a:ext cx="3281362" cy="1811339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EmpsAU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Togar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Kylie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Birin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61636" name="Group 1156"/>
          <p:cNvGraphicFramePr>
            <a:graphicFrameLocks noGrp="1"/>
          </p:cNvGraphicFramePr>
          <p:nvPr/>
        </p:nvGraphicFramePr>
        <p:xfrm>
          <a:off x="5141913" y="1879600"/>
          <a:ext cx="3559175" cy="1811339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9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+61(2)5555-1793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+61(2)5555-1849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+61(2)5555-1665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47" name="AutoShape 491"/>
          <p:cNvSpPr>
            <a:spLocks noChangeArrowheads="1"/>
          </p:cNvSpPr>
          <p:nvPr/>
        </p:nvSpPr>
        <p:spPr bwMode="auto">
          <a:xfrm rot="5400000">
            <a:off x="4259263" y="4240212"/>
            <a:ext cx="622300" cy="536575"/>
          </a:xfrm>
          <a:prstGeom prst="rightArrow">
            <a:avLst>
              <a:gd name="adj1" fmla="val 50000"/>
              <a:gd name="adj2" fmla="val 28994"/>
            </a:avLst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661637" name="Group 1157"/>
          <p:cNvGraphicFramePr>
            <a:graphicFrameLocks noGrp="1"/>
          </p:cNvGraphicFramePr>
          <p:nvPr/>
        </p:nvGraphicFramePr>
        <p:xfrm>
          <a:off x="1692275" y="4695825"/>
          <a:ext cx="5746750" cy="1811339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95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EmpsAUH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Togar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+61(2)5555-1793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Kylie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+61(2)5555-1849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Birin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+61(2)5555-1665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76" name="Line 1037"/>
          <p:cNvSpPr>
            <a:spLocks noChangeShapeType="1"/>
          </p:cNvSpPr>
          <p:nvPr/>
        </p:nvSpPr>
        <p:spPr bwMode="auto">
          <a:xfrm>
            <a:off x="3768725" y="2824163"/>
            <a:ext cx="13255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25677" name="Line 1038"/>
          <p:cNvSpPr>
            <a:spLocks noChangeShapeType="1"/>
          </p:cNvSpPr>
          <p:nvPr/>
        </p:nvSpPr>
        <p:spPr bwMode="auto">
          <a:xfrm>
            <a:off x="3768725" y="3186113"/>
            <a:ext cx="13255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25678" name="Line 1039"/>
          <p:cNvSpPr>
            <a:spLocks noChangeShapeType="1"/>
          </p:cNvSpPr>
          <p:nvPr/>
        </p:nvSpPr>
        <p:spPr bwMode="auto">
          <a:xfrm>
            <a:off x="3768725" y="3529013"/>
            <a:ext cx="132556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273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Match-Merging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i="1"/>
              <a:t>Match-merging</a:t>
            </a:r>
            <a:r>
              <a:rPr lang="en-US"/>
              <a:t> combines observations from two or more SAS data sets into a single observation in a new data set based on the values of one or more common variables.</a:t>
            </a:r>
          </a:p>
        </p:txBody>
      </p:sp>
      <p:sp>
        <p:nvSpPr>
          <p:cNvPr id="35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48ACE-B0A1-413F-B57A-9BD961C61815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8789" name="Rectangle 351"/>
          <p:cNvSpPr>
            <a:spLocks noChangeArrowheads="1"/>
          </p:cNvSpPr>
          <p:nvPr/>
        </p:nvSpPr>
        <p:spPr bwMode="auto">
          <a:xfrm>
            <a:off x="2816225" y="4868863"/>
            <a:ext cx="3590925" cy="1755775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8790" name="Rectangle 350"/>
          <p:cNvSpPr>
            <a:spLocks noChangeArrowheads="1"/>
          </p:cNvSpPr>
          <p:nvPr/>
        </p:nvSpPr>
        <p:spPr bwMode="auto">
          <a:xfrm>
            <a:off x="4981575" y="2646363"/>
            <a:ext cx="3590925" cy="1755775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8791" name="Rectangle 349"/>
          <p:cNvSpPr>
            <a:spLocks noChangeArrowheads="1"/>
          </p:cNvSpPr>
          <p:nvPr/>
        </p:nvSpPr>
        <p:spPr bwMode="auto">
          <a:xfrm>
            <a:off x="676275" y="2652713"/>
            <a:ext cx="3590925" cy="1755775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680528" name="Group 592"/>
          <p:cNvGraphicFramePr>
            <a:graphicFrameLocks noGrp="1"/>
          </p:cNvGraphicFramePr>
          <p:nvPr/>
        </p:nvGraphicFramePr>
        <p:xfrm>
          <a:off x="855663" y="2470150"/>
          <a:ext cx="1231900" cy="1740034"/>
        </p:xfrm>
        <a:graphic>
          <a:graphicData uri="http://schemas.openxmlformats.org/drawingml/2006/table">
            <a:tbl>
              <a:tblPr/>
              <a:tblGrid>
                <a:gridCol w="41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0529" name="Group 593"/>
          <p:cNvGraphicFramePr>
            <a:graphicFrameLocks noGrp="1"/>
          </p:cNvGraphicFramePr>
          <p:nvPr/>
        </p:nvGraphicFramePr>
        <p:xfrm>
          <a:off x="2806700" y="2471738"/>
          <a:ext cx="1231900" cy="1740034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838" name="Line 116"/>
          <p:cNvSpPr>
            <a:spLocks noChangeShapeType="1"/>
          </p:cNvSpPr>
          <p:nvPr/>
        </p:nvSpPr>
        <p:spPr bwMode="auto">
          <a:xfrm>
            <a:off x="2093913" y="3332163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8839" name="Line 117"/>
          <p:cNvSpPr>
            <a:spLocks noChangeShapeType="1"/>
          </p:cNvSpPr>
          <p:nvPr/>
        </p:nvSpPr>
        <p:spPr bwMode="auto">
          <a:xfrm>
            <a:off x="2098675" y="3694113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8840" name="Line 118"/>
          <p:cNvSpPr>
            <a:spLocks noChangeShapeType="1"/>
          </p:cNvSpPr>
          <p:nvPr/>
        </p:nvSpPr>
        <p:spPr bwMode="auto">
          <a:xfrm>
            <a:off x="2093913" y="4032250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680530" name="Group 594"/>
          <p:cNvGraphicFramePr>
            <a:graphicFrameLocks noGrp="1"/>
          </p:cNvGraphicFramePr>
          <p:nvPr/>
        </p:nvGraphicFramePr>
        <p:xfrm>
          <a:off x="7132638" y="2457450"/>
          <a:ext cx="1231900" cy="1732098"/>
        </p:xfrm>
        <a:graphic>
          <a:graphicData uri="http://schemas.openxmlformats.org/drawingml/2006/table">
            <a:tbl>
              <a:tblPr/>
              <a:tblGrid>
                <a:gridCol w="41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0531" name="Group 595"/>
          <p:cNvGraphicFramePr>
            <a:graphicFrameLocks noGrp="1"/>
          </p:cNvGraphicFramePr>
          <p:nvPr/>
        </p:nvGraphicFramePr>
        <p:xfrm>
          <a:off x="5178425" y="2457450"/>
          <a:ext cx="1231900" cy="1740034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887" name="Line 231"/>
          <p:cNvSpPr>
            <a:spLocks noChangeShapeType="1"/>
          </p:cNvSpPr>
          <p:nvPr/>
        </p:nvSpPr>
        <p:spPr bwMode="auto">
          <a:xfrm>
            <a:off x="6413500" y="4029075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8888" name="Line 232"/>
          <p:cNvSpPr>
            <a:spLocks noChangeShapeType="1"/>
          </p:cNvSpPr>
          <p:nvPr/>
        </p:nvSpPr>
        <p:spPr bwMode="auto">
          <a:xfrm>
            <a:off x="6413500" y="3302000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8889" name="Line 233"/>
          <p:cNvSpPr>
            <a:spLocks noChangeShapeType="1"/>
          </p:cNvSpPr>
          <p:nvPr/>
        </p:nvSpPr>
        <p:spPr bwMode="auto">
          <a:xfrm>
            <a:off x="6413500" y="3300413"/>
            <a:ext cx="728663" cy="385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8890" name="Line 234"/>
          <p:cNvSpPr>
            <a:spLocks noChangeShapeType="1"/>
          </p:cNvSpPr>
          <p:nvPr/>
        </p:nvSpPr>
        <p:spPr bwMode="auto">
          <a:xfrm>
            <a:off x="6399213" y="3638550"/>
            <a:ext cx="728662" cy="385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680532" name="Group 596"/>
          <p:cNvGraphicFramePr>
            <a:graphicFrameLocks noGrp="1"/>
          </p:cNvGraphicFramePr>
          <p:nvPr/>
        </p:nvGraphicFramePr>
        <p:xfrm>
          <a:off x="4970463" y="4691063"/>
          <a:ext cx="1231900" cy="1732096"/>
        </p:xfrm>
        <a:graphic>
          <a:graphicData uri="http://schemas.openxmlformats.org/drawingml/2006/table">
            <a:tbl>
              <a:tblPr/>
              <a:tblGrid>
                <a:gridCol w="41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80533" name="Group 597"/>
          <p:cNvGraphicFramePr>
            <a:graphicFrameLocks noGrp="1"/>
          </p:cNvGraphicFramePr>
          <p:nvPr/>
        </p:nvGraphicFramePr>
        <p:xfrm>
          <a:off x="3016250" y="4691063"/>
          <a:ext cx="1231900" cy="1740034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937" name="Line 347"/>
          <p:cNvSpPr>
            <a:spLocks noChangeShapeType="1"/>
          </p:cNvSpPr>
          <p:nvPr/>
        </p:nvSpPr>
        <p:spPr bwMode="auto">
          <a:xfrm>
            <a:off x="4251325" y="6262688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8938" name="Line 348"/>
          <p:cNvSpPr>
            <a:spLocks noChangeShapeType="1"/>
          </p:cNvSpPr>
          <p:nvPr/>
        </p:nvSpPr>
        <p:spPr bwMode="auto">
          <a:xfrm flipV="1">
            <a:off x="4237038" y="5567363"/>
            <a:ext cx="74295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23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Match-Merging</a:t>
            </a:r>
          </a:p>
        </p:txBody>
      </p:sp>
      <p:sp>
        <p:nvSpPr>
          <p:cNvPr id="35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221525-F1EE-44B6-AF3D-B38786FA8664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9812" name="Rectangle 725"/>
          <p:cNvSpPr>
            <a:spLocks noChangeArrowheads="1"/>
          </p:cNvSpPr>
          <p:nvPr/>
        </p:nvSpPr>
        <p:spPr bwMode="auto">
          <a:xfrm>
            <a:off x="258763" y="3011488"/>
            <a:ext cx="3590925" cy="1755775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813" name="Rectangle 724"/>
          <p:cNvSpPr>
            <a:spLocks noChangeArrowheads="1"/>
          </p:cNvSpPr>
          <p:nvPr/>
        </p:nvSpPr>
        <p:spPr bwMode="auto">
          <a:xfrm>
            <a:off x="257175" y="4973638"/>
            <a:ext cx="3590925" cy="1755775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814" name="Rectangle 723"/>
          <p:cNvSpPr>
            <a:spLocks noChangeArrowheads="1"/>
          </p:cNvSpPr>
          <p:nvPr/>
        </p:nvSpPr>
        <p:spPr bwMode="auto">
          <a:xfrm>
            <a:off x="252413" y="1042988"/>
            <a:ext cx="3590925" cy="1755775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670662" name="Group 966"/>
          <p:cNvGraphicFramePr>
            <a:graphicFrameLocks noGrp="1"/>
          </p:cNvGraphicFramePr>
          <p:nvPr/>
        </p:nvGraphicFramePr>
        <p:xfrm>
          <a:off x="452438" y="881063"/>
          <a:ext cx="1231900" cy="1740034"/>
        </p:xfrm>
        <a:graphic>
          <a:graphicData uri="http://schemas.openxmlformats.org/drawingml/2006/table">
            <a:tbl>
              <a:tblPr/>
              <a:tblGrid>
                <a:gridCol w="41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70663" name="Group 967"/>
          <p:cNvGraphicFramePr>
            <a:graphicFrameLocks noGrp="1"/>
          </p:cNvGraphicFramePr>
          <p:nvPr/>
        </p:nvGraphicFramePr>
        <p:xfrm>
          <a:off x="2403475" y="882650"/>
          <a:ext cx="1231900" cy="1740034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70664" name="Group 968"/>
          <p:cNvGraphicFramePr>
            <a:graphicFrameLocks noGrp="1"/>
          </p:cNvGraphicFramePr>
          <p:nvPr/>
        </p:nvGraphicFramePr>
        <p:xfrm>
          <a:off x="2405063" y="2827338"/>
          <a:ext cx="1231900" cy="1732096"/>
        </p:xfrm>
        <a:graphic>
          <a:graphicData uri="http://schemas.openxmlformats.org/drawingml/2006/table">
            <a:tbl>
              <a:tblPr/>
              <a:tblGrid>
                <a:gridCol w="41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70665" name="Group 969"/>
          <p:cNvGraphicFramePr>
            <a:graphicFrameLocks noGrp="1"/>
          </p:cNvGraphicFramePr>
          <p:nvPr/>
        </p:nvGraphicFramePr>
        <p:xfrm>
          <a:off x="450850" y="2827338"/>
          <a:ext cx="1231900" cy="1740034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907" name="Rectangle 587"/>
          <p:cNvSpPr>
            <a:spLocks noChangeArrowheads="1"/>
          </p:cNvSpPr>
          <p:nvPr/>
        </p:nvSpPr>
        <p:spPr bwMode="auto">
          <a:xfrm>
            <a:off x="4164013" y="1047750"/>
            <a:ext cx="4633912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0" hangingPunct="0">
              <a:spcBef>
                <a:spcPct val="20000"/>
              </a:spcBef>
              <a:buClr>
                <a:srgbClr val="000000"/>
              </a:buClr>
              <a:buFont typeface="Monotype Sorts" pitchFamily="2" charset="2"/>
              <a:buNone/>
            </a:pPr>
            <a:r>
              <a:rPr lang="en-US" sz="2000" u="sng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One-to-One</a:t>
            </a:r>
          </a:p>
          <a:p>
            <a:pPr algn="l" eaLnBrk="0" hangingPunct="0">
              <a:spcBef>
                <a:spcPct val="20000"/>
              </a:spcBef>
              <a:buClr>
                <a:srgbClr val="000000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A single observation in one data set is related to one and only one observation from another data set based on the values of one or more selected variables. </a:t>
            </a:r>
          </a:p>
          <a:p>
            <a:pPr algn="l" eaLnBrk="0" hangingPunct="0">
              <a:spcBef>
                <a:spcPct val="20000"/>
              </a:spcBef>
              <a:buClr>
                <a:srgbClr val="000000"/>
              </a:buClr>
              <a:buFont typeface="Monotype Sorts" pitchFamily="2" charset="2"/>
              <a:buNone/>
            </a:pPr>
            <a:endParaRPr lang="en-US" sz="10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  <a:p>
            <a:pPr algn="l" eaLnBrk="0" hangingPunct="0">
              <a:spcBef>
                <a:spcPct val="20000"/>
              </a:spcBef>
              <a:buClr>
                <a:srgbClr val="000000"/>
              </a:buClr>
              <a:buFont typeface="Monotype Sorts" pitchFamily="2" charset="2"/>
              <a:buNone/>
            </a:pPr>
            <a:r>
              <a:rPr lang="en-US" sz="2000" u="sng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One-to-Many or Many-to-One</a:t>
            </a: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 </a:t>
            </a:r>
          </a:p>
          <a:p>
            <a:pPr algn="l" eaLnBrk="0" hangingPunct="0">
              <a:spcBef>
                <a:spcPct val="20000"/>
              </a:spcBef>
              <a:buClr>
                <a:srgbClr val="000000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A single observation in one data set is related to more than one observation from another data set based on the values of one or more selected variables and vice versa.</a:t>
            </a:r>
          </a:p>
          <a:p>
            <a:pPr algn="l" eaLnBrk="0" hangingPunct="0">
              <a:spcBef>
                <a:spcPct val="20000"/>
              </a:spcBef>
              <a:buClr>
                <a:srgbClr val="000000"/>
              </a:buClr>
              <a:buFont typeface="Monotype Sorts" pitchFamily="2" charset="2"/>
              <a:buNone/>
            </a:pPr>
            <a:endParaRPr lang="en-US" sz="10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  <a:p>
            <a:pPr algn="l" eaLnBrk="0" hangingPunct="0">
              <a:spcBef>
                <a:spcPct val="20000"/>
              </a:spcBef>
              <a:buClr>
                <a:srgbClr val="000000"/>
              </a:buClr>
              <a:buFont typeface="Monotype Sorts" pitchFamily="2" charset="2"/>
              <a:buNone/>
            </a:pPr>
            <a:r>
              <a:rPr lang="en-US" sz="2000" u="sng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Nonmatches</a:t>
            </a:r>
          </a:p>
          <a:p>
            <a:pPr algn="l" eaLnBrk="0" hangingPunct="0">
              <a:spcBef>
                <a:spcPct val="20000"/>
              </a:spcBef>
              <a:buClr>
                <a:srgbClr val="000000"/>
              </a:buClr>
              <a:buFont typeface="Monotype Sorts" pitchFamily="2" charset="2"/>
              <a:buNone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At least one single observation in one data set is unrelated to any observation from another data set based on the values of one or more selected variables.</a:t>
            </a:r>
          </a:p>
        </p:txBody>
      </p:sp>
      <p:sp>
        <p:nvSpPr>
          <p:cNvPr id="119908" name="Line 595"/>
          <p:cNvSpPr>
            <a:spLocks noChangeShapeType="1"/>
          </p:cNvSpPr>
          <p:nvPr/>
        </p:nvSpPr>
        <p:spPr bwMode="auto">
          <a:xfrm>
            <a:off x="1690688" y="1743075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909" name="Line 596"/>
          <p:cNvSpPr>
            <a:spLocks noChangeShapeType="1"/>
          </p:cNvSpPr>
          <p:nvPr/>
        </p:nvSpPr>
        <p:spPr bwMode="auto">
          <a:xfrm>
            <a:off x="1695450" y="2105025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910" name="Line 597"/>
          <p:cNvSpPr>
            <a:spLocks noChangeShapeType="1"/>
          </p:cNvSpPr>
          <p:nvPr/>
        </p:nvSpPr>
        <p:spPr bwMode="auto">
          <a:xfrm>
            <a:off x="1690688" y="2443163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911" name="Line 598"/>
          <p:cNvSpPr>
            <a:spLocks noChangeShapeType="1"/>
          </p:cNvSpPr>
          <p:nvPr/>
        </p:nvSpPr>
        <p:spPr bwMode="auto">
          <a:xfrm>
            <a:off x="1685925" y="4398963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912" name="Line 599"/>
          <p:cNvSpPr>
            <a:spLocks noChangeShapeType="1"/>
          </p:cNvSpPr>
          <p:nvPr/>
        </p:nvSpPr>
        <p:spPr bwMode="auto">
          <a:xfrm>
            <a:off x="1685925" y="3671888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913" name="Line 600"/>
          <p:cNvSpPr>
            <a:spLocks noChangeShapeType="1"/>
          </p:cNvSpPr>
          <p:nvPr/>
        </p:nvSpPr>
        <p:spPr bwMode="auto">
          <a:xfrm>
            <a:off x="1685925" y="3670300"/>
            <a:ext cx="728663" cy="3857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914" name="Line 601"/>
          <p:cNvSpPr>
            <a:spLocks noChangeShapeType="1"/>
          </p:cNvSpPr>
          <p:nvPr/>
        </p:nvSpPr>
        <p:spPr bwMode="auto">
          <a:xfrm>
            <a:off x="1671638" y="4008438"/>
            <a:ext cx="728662" cy="385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670666" name="Group 970"/>
          <p:cNvGraphicFramePr>
            <a:graphicFrameLocks noGrp="1"/>
          </p:cNvGraphicFramePr>
          <p:nvPr/>
        </p:nvGraphicFramePr>
        <p:xfrm>
          <a:off x="2405063" y="4813300"/>
          <a:ext cx="1231900" cy="1732098"/>
        </p:xfrm>
        <a:graphic>
          <a:graphicData uri="http://schemas.openxmlformats.org/drawingml/2006/table">
            <a:tbl>
              <a:tblPr/>
              <a:tblGrid>
                <a:gridCol w="411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70667" name="Group 971"/>
          <p:cNvGraphicFramePr>
            <a:graphicFrameLocks noGrp="1"/>
          </p:cNvGraphicFramePr>
          <p:nvPr/>
        </p:nvGraphicFramePr>
        <p:xfrm>
          <a:off x="450850" y="4813300"/>
          <a:ext cx="1231900" cy="1740034"/>
        </p:xfrm>
        <a:graphic>
          <a:graphicData uri="http://schemas.openxmlformats.org/drawingml/2006/table">
            <a:tbl>
              <a:tblPr/>
              <a:tblGrid>
                <a:gridCol w="411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26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tos Display" panose="020B0004020202020204" pitchFamily="34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A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B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C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9961" name="Line 718"/>
          <p:cNvSpPr>
            <a:spLocks noChangeShapeType="1"/>
          </p:cNvSpPr>
          <p:nvPr/>
        </p:nvSpPr>
        <p:spPr bwMode="auto">
          <a:xfrm>
            <a:off x="1685925" y="6384925"/>
            <a:ext cx="7143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19962" name="Line 721"/>
          <p:cNvSpPr>
            <a:spLocks noChangeShapeType="1"/>
          </p:cNvSpPr>
          <p:nvPr/>
        </p:nvSpPr>
        <p:spPr bwMode="auto">
          <a:xfrm flipV="1">
            <a:off x="1671638" y="5689600"/>
            <a:ext cx="74295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808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One-to-One Merge</a:t>
            </a:r>
          </a:p>
        </p:txBody>
      </p:sp>
      <p:sp>
        <p:nvSpPr>
          <p:cNvPr id="13414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848600" cy="5534025"/>
          </a:xfrm>
        </p:spPr>
        <p:txBody>
          <a:bodyPr/>
          <a:lstStyle/>
          <a:p>
            <a:pPr marL="0" indent="0" eaLnBrk="1" hangingPunct="1"/>
            <a:r>
              <a:rPr lang="en-US" dirty="0"/>
              <a:t>Merge </a:t>
            </a:r>
            <a:r>
              <a:rPr lang="en-US" sz="2800" b="1" dirty="0" err="1">
                <a:latin typeface="Courier New" pitchFamily="49" charset="0"/>
              </a:rPr>
              <a:t>EmpsAU</a:t>
            </a:r>
            <a:r>
              <a:rPr lang="en-US" dirty="0"/>
              <a:t> and </a:t>
            </a:r>
            <a:r>
              <a:rPr lang="en-US" sz="2800" b="1" dirty="0" err="1">
                <a:latin typeface="Courier New" pitchFamily="49" charset="0"/>
              </a:rPr>
              <a:t>PhoneH</a:t>
            </a:r>
            <a:r>
              <a:rPr lang="en-US" dirty="0"/>
              <a:t> by </a:t>
            </a:r>
            <a:r>
              <a:rPr lang="en-US" sz="2800" b="1" dirty="0" err="1">
                <a:latin typeface="Courier New" pitchFamily="49" charset="0"/>
              </a:rPr>
              <a:t>EmpID</a:t>
            </a:r>
            <a:r>
              <a:rPr lang="en-US" dirty="0"/>
              <a:t> to create </a:t>
            </a:r>
            <a:br>
              <a:rPr lang="en-US" dirty="0"/>
            </a:br>
            <a:r>
              <a:rPr lang="en-US" dirty="0"/>
              <a:t>a new data set named </a:t>
            </a:r>
            <a:r>
              <a:rPr lang="en-US" sz="2800" b="1" dirty="0" err="1">
                <a:latin typeface="Courier New" pitchFamily="49" charset="0"/>
              </a:rPr>
              <a:t>EmpsAUH</a:t>
            </a:r>
            <a:r>
              <a:rPr lang="en-US" dirty="0"/>
              <a:t>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r>
              <a:rPr lang="en-US" dirty="0"/>
              <a:t>The data sets must be sorted by </a:t>
            </a:r>
            <a:r>
              <a:rPr lang="en-US" sz="2800" b="1" dirty="0" err="1">
                <a:latin typeface="Courier New" pitchFamily="49" charset="0"/>
              </a:rPr>
              <a:t>EmpID</a:t>
            </a:r>
            <a:r>
              <a:rPr lang="en-US" dirty="0"/>
              <a:t>.</a:t>
            </a:r>
          </a:p>
        </p:txBody>
      </p:sp>
      <p:sp>
        <p:nvSpPr>
          <p:cNvPr id="1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F7DB2-5243-4DB9-80AD-155D945AF031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4149" name="Text Box 252"/>
          <p:cNvSpPr txBox="1">
            <a:spLocks noChangeArrowheads="1"/>
          </p:cNvSpPr>
          <p:nvPr/>
        </p:nvSpPr>
        <p:spPr bwMode="auto">
          <a:xfrm>
            <a:off x="698500" y="4922838"/>
            <a:ext cx="4383088" cy="1358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wrap="none" tIns="50800" rIns="50800" bIns="5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data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EmpsAUH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  merge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EmpsAU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PhoneH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  by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EmpID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run;</a:t>
            </a:r>
          </a:p>
        </p:txBody>
      </p:sp>
      <p:sp>
        <p:nvSpPr>
          <p:cNvPr id="134150" name="Text Box 133"/>
          <p:cNvSpPr txBox="1">
            <a:spLocks noChangeArrowheads="1"/>
          </p:cNvSpPr>
          <p:nvPr/>
        </p:nvSpPr>
        <p:spPr bwMode="auto">
          <a:xfrm>
            <a:off x="8003137" y="6324600"/>
            <a:ext cx="928138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p110d05</a:t>
            </a:r>
          </a:p>
        </p:txBody>
      </p:sp>
      <p:graphicFrame>
        <p:nvGraphicFramePr>
          <p:cNvPr id="694613" name="Group 341"/>
          <p:cNvGraphicFramePr>
            <a:graphicFrameLocks noGrp="1"/>
          </p:cNvGraphicFramePr>
          <p:nvPr/>
        </p:nvGraphicFramePr>
        <p:xfrm>
          <a:off x="692150" y="2114550"/>
          <a:ext cx="3281363" cy="1835151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EmpsAU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Togar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Kylie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Birin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94614" name="Group 342"/>
          <p:cNvGraphicFramePr>
            <a:graphicFrameLocks noGrp="1"/>
          </p:cNvGraphicFramePr>
          <p:nvPr/>
        </p:nvGraphicFramePr>
        <p:xfrm>
          <a:off x="4926013" y="2114550"/>
          <a:ext cx="3559175" cy="1811339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9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PhoneH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+61(2)5555-1793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+61(2)5555-1849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+61(2)5555-1665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4192" name="Line 256"/>
          <p:cNvSpPr>
            <a:spLocks noChangeShapeType="1"/>
          </p:cNvSpPr>
          <p:nvPr/>
        </p:nvSpPr>
        <p:spPr bwMode="auto">
          <a:xfrm>
            <a:off x="3979863" y="3071813"/>
            <a:ext cx="9540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34193" name="Line 257"/>
          <p:cNvSpPr>
            <a:spLocks noChangeShapeType="1"/>
          </p:cNvSpPr>
          <p:nvPr/>
        </p:nvSpPr>
        <p:spPr bwMode="auto">
          <a:xfrm>
            <a:off x="3984625" y="3433763"/>
            <a:ext cx="9620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34194" name="Line 258"/>
          <p:cNvSpPr>
            <a:spLocks noChangeShapeType="1"/>
          </p:cNvSpPr>
          <p:nvPr/>
        </p:nvSpPr>
        <p:spPr bwMode="auto">
          <a:xfrm>
            <a:off x="3979863" y="3771900"/>
            <a:ext cx="939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665E1-5E53-49C9-9503-D9D974F8A60E}"/>
              </a:ext>
            </a:extLst>
          </p:cNvPr>
          <p:cNvSpPr txBox="1"/>
          <p:nvPr/>
        </p:nvSpPr>
        <p:spPr>
          <a:xfrm>
            <a:off x="6166711" y="5391090"/>
            <a:ext cx="2518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This is new code for us</a:t>
            </a:r>
          </a:p>
        </p:txBody>
      </p:sp>
    </p:spTree>
    <p:extLst>
      <p:ext uri="{BB962C8B-B14F-4D97-AF65-F5344CB8AC3E}">
        <p14:creationId xmlns:p14="http://schemas.microsoft.com/office/powerpoint/2010/main" val="117103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One-to-Many Merge</a:t>
            </a:r>
          </a:p>
        </p:txBody>
      </p:sp>
      <p:sp>
        <p:nvSpPr>
          <p:cNvPr id="144387" name="Rectangle 121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940675" cy="55340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r>
              <a:rPr lang="en-US"/>
              <a:t>Merge </a:t>
            </a:r>
            <a:r>
              <a:rPr lang="en-US" sz="2800" b="1">
                <a:latin typeface="Courier New" pitchFamily="49" charset="0"/>
              </a:rPr>
              <a:t>EmpsAU</a:t>
            </a:r>
            <a:r>
              <a:rPr lang="en-US"/>
              <a:t> and </a:t>
            </a:r>
            <a:r>
              <a:rPr lang="en-US" sz="2800" b="1">
                <a:latin typeface="Courier New" pitchFamily="49" charset="0"/>
              </a:rPr>
              <a:t>PhoneHW</a:t>
            </a:r>
            <a:r>
              <a:rPr lang="en-US"/>
              <a:t> by </a:t>
            </a:r>
            <a:r>
              <a:rPr lang="en-US" sz="2800" b="1">
                <a:latin typeface="Courier New" pitchFamily="49" charset="0"/>
              </a:rPr>
              <a:t>EmpID</a:t>
            </a:r>
            <a:r>
              <a:rPr lang="en-US"/>
              <a:t> to create </a:t>
            </a:r>
            <a:br>
              <a:rPr lang="en-US"/>
            </a:br>
            <a:r>
              <a:rPr lang="en-US"/>
              <a:t>a new data set named </a:t>
            </a:r>
            <a:r>
              <a:rPr lang="en-US" sz="2800" b="1">
                <a:latin typeface="Courier New" pitchFamily="49" charset="0"/>
              </a:rPr>
              <a:t>EmpsAUHW</a:t>
            </a:r>
            <a:r>
              <a:rPr lang="en-US"/>
              <a:t>.</a:t>
            </a:r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endParaRPr lang="en-US"/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endParaRPr lang="en-US"/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endParaRPr lang="en-US"/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endParaRPr lang="en-US"/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endParaRPr lang="en-US"/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endParaRPr lang="en-US"/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endParaRPr lang="en-US"/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endParaRPr lang="en-US"/>
          </a:p>
          <a:p>
            <a:pPr marL="0" indent="0" eaLnBrk="1" hangingPunct="1">
              <a:lnSpc>
                <a:spcPct val="90000"/>
              </a:lnSpc>
              <a:tabLst>
                <a:tab pos="5035550" algn="l"/>
              </a:tabLst>
            </a:pPr>
            <a:r>
              <a:rPr lang="en-US"/>
              <a:t>					The data sets are 	sorted by </a:t>
            </a:r>
            <a:r>
              <a:rPr lang="en-US" sz="2800" b="1">
                <a:latin typeface="Courier New" pitchFamily="49" charset="0"/>
              </a:rPr>
              <a:t>EmpID</a:t>
            </a:r>
            <a:r>
              <a:rPr lang="en-US"/>
              <a:t>.</a:t>
            </a:r>
          </a:p>
        </p:txBody>
      </p:sp>
      <p:sp>
        <p:nvSpPr>
          <p:cNvPr id="1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9B5EB5-ADD7-4F5A-B916-F10B6DA51C54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695759" name="Group 463"/>
          <p:cNvGraphicFramePr>
            <a:graphicFrameLocks noGrp="1"/>
          </p:cNvGraphicFramePr>
          <p:nvPr/>
        </p:nvGraphicFramePr>
        <p:xfrm>
          <a:off x="4459288" y="1992313"/>
          <a:ext cx="4348162" cy="2849565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67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PhoneHW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Type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1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Home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+61(2)5555-1793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1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Work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+61(2)5555-1794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Home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+61(2)5555-1849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Work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+61(2)5555-1850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1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Home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+61(2)5555-1665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11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Work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+61(2)5555-1666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4424" name="Text Box 120"/>
          <p:cNvSpPr txBox="1">
            <a:spLocks noChangeArrowheads="1"/>
          </p:cNvSpPr>
          <p:nvPr/>
        </p:nvSpPr>
        <p:spPr bwMode="auto">
          <a:xfrm>
            <a:off x="698500" y="5175250"/>
            <a:ext cx="4567238" cy="1358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wrap="none" tIns="50800" rIns="50800" bIns="5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data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EmpsAUHW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  merge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EmpsAU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PhoneHW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  by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EmpID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run;</a:t>
            </a:r>
          </a:p>
        </p:txBody>
      </p:sp>
      <p:sp>
        <p:nvSpPr>
          <p:cNvPr id="144425" name="Text Box 123"/>
          <p:cNvSpPr txBox="1">
            <a:spLocks noChangeArrowheads="1"/>
          </p:cNvSpPr>
          <p:nvPr/>
        </p:nvSpPr>
        <p:spPr bwMode="auto">
          <a:xfrm>
            <a:off x="8003137" y="6324600"/>
            <a:ext cx="928138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p110d06</a:t>
            </a:r>
          </a:p>
        </p:txBody>
      </p:sp>
      <p:graphicFrame>
        <p:nvGraphicFramePr>
          <p:cNvPr id="695760" name="Group 464"/>
          <p:cNvGraphicFramePr>
            <a:graphicFrameLocks noGrp="1"/>
          </p:cNvGraphicFramePr>
          <p:nvPr/>
        </p:nvGraphicFramePr>
        <p:xfrm>
          <a:off x="361950" y="2478088"/>
          <a:ext cx="3281363" cy="1811339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EmpsAU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Togar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Kylie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Birin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4449" name="Line 372"/>
          <p:cNvSpPr>
            <a:spLocks noChangeShapeType="1"/>
          </p:cNvSpPr>
          <p:nvPr/>
        </p:nvSpPr>
        <p:spPr bwMode="auto">
          <a:xfrm flipV="1">
            <a:off x="3636963" y="3605213"/>
            <a:ext cx="817562" cy="158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44450" name="Line 373"/>
          <p:cNvSpPr>
            <a:spLocks noChangeShapeType="1"/>
          </p:cNvSpPr>
          <p:nvPr/>
        </p:nvSpPr>
        <p:spPr bwMode="auto">
          <a:xfrm>
            <a:off x="3633788" y="3757613"/>
            <a:ext cx="822325" cy="2127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44451" name="Line 374"/>
          <p:cNvSpPr>
            <a:spLocks noChangeShapeType="1"/>
          </p:cNvSpPr>
          <p:nvPr/>
        </p:nvSpPr>
        <p:spPr bwMode="auto">
          <a:xfrm flipV="1">
            <a:off x="3636963" y="3248025"/>
            <a:ext cx="817562" cy="1587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44452" name="Line 375"/>
          <p:cNvSpPr>
            <a:spLocks noChangeShapeType="1"/>
          </p:cNvSpPr>
          <p:nvPr/>
        </p:nvSpPr>
        <p:spPr bwMode="auto">
          <a:xfrm flipV="1">
            <a:off x="3636963" y="2914650"/>
            <a:ext cx="817562" cy="482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44453" name="Line 376"/>
          <p:cNvSpPr>
            <a:spLocks noChangeShapeType="1"/>
          </p:cNvSpPr>
          <p:nvPr/>
        </p:nvSpPr>
        <p:spPr bwMode="auto">
          <a:xfrm>
            <a:off x="3633788" y="4110038"/>
            <a:ext cx="822325" cy="2127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44454" name="Line 377"/>
          <p:cNvSpPr>
            <a:spLocks noChangeShapeType="1"/>
          </p:cNvSpPr>
          <p:nvPr/>
        </p:nvSpPr>
        <p:spPr bwMode="auto">
          <a:xfrm>
            <a:off x="3633788" y="4119563"/>
            <a:ext cx="812800" cy="5413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38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Final Results</a:t>
            </a:r>
          </a:p>
        </p:txBody>
      </p:sp>
      <p:sp>
        <p:nvSpPr>
          <p:cNvPr id="1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AE1F93-F6EB-4BCE-94D7-8FA30865F83C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23344" name="Group 400"/>
          <p:cNvGraphicFramePr>
            <a:graphicFrameLocks noGrp="1"/>
          </p:cNvGraphicFramePr>
          <p:nvPr/>
        </p:nvGraphicFramePr>
        <p:xfrm>
          <a:off x="684213" y="1058863"/>
          <a:ext cx="6473825" cy="2884487"/>
        </p:xfrm>
        <a:graphic>
          <a:graphicData uri="http://schemas.openxmlformats.org/drawingml/2006/table">
            <a:tbl>
              <a:tblPr/>
              <a:tblGrid>
                <a:gridCol w="103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6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67"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EmpsAUHW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Type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pitchFamily="49" charset="0"/>
                        </a:rPr>
                        <a:t>Phone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Togar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Home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+61(2)5555-1793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Togar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Work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+61(2)5555-1794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Kylie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Home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+61(2)5555-1849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Kylie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Work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+61(2)5555-1850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Birin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Home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+61(2)5555-1665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Birin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Work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+61(2)5555-1666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16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Combining Datasets </a:t>
            </a:r>
            <a:r>
              <a:rPr lang="en-US" dirty="0"/>
              <a:t>-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Sorting data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proc sort</a:t>
            </a:r>
            <a:r>
              <a:rPr lang="en-US" dirty="0"/>
              <a:t>)</a:t>
            </a:r>
          </a:p>
          <a:p>
            <a:r>
              <a:rPr lang="en-US" dirty="0"/>
              <a:t>Program Data Vector (PDV)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Set</a:t>
            </a:r>
            <a:r>
              <a:rPr lang="en-US" dirty="0"/>
              <a:t> (DATA Step)</a:t>
            </a:r>
          </a:p>
          <a:p>
            <a:pPr lvl="1"/>
            <a:r>
              <a:rPr lang="en-US" dirty="0"/>
              <a:t>“Appending” and “Concatenating”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Merge</a:t>
            </a:r>
            <a:r>
              <a:rPr lang="en-US" dirty="0"/>
              <a:t> (DATA Step)</a:t>
            </a:r>
          </a:p>
          <a:p>
            <a:r>
              <a:rPr lang="en-US" dirty="0"/>
              <a:t>Nonmatching data in set and merge</a:t>
            </a:r>
          </a:p>
          <a:p>
            <a:r>
              <a:rPr lang="en-US" dirty="0"/>
              <a:t>Issues with merging data</a:t>
            </a:r>
          </a:p>
        </p:txBody>
      </p:sp>
    </p:spTree>
    <p:extLst>
      <p:ext uri="{BB962C8B-B14F-4D97-AF65-F5344CB8AC3E}">
        <p14:creationId xmlns:p14="http://schemas.microsoft.com/office/powerpoint/2010/main" val="79669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Nonmatches Merge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848600" cy="5534025"/>
          </a:xfrm>
        </p:spPr>
        <p:txBody>
          <a:bodyPr/>
          <a:lstStyle/>
          <a:p>
            <a:pPr marL="0" indent="0" eaLnBrk="1" hangingPunct="1"/>
            <a:r>
              <a:rPr lang="en-US"/>
              <a:t>Merge </a:t>
            </a:r>
            <a:r>
              <a:rPr lang="en-US" sz="2800" b="1">
                <a:latin typeface="Courier New" pitchFamily="49" charset="0"/>
              </a:rPr>
              <a:t>EmpsAU</a:t>
            </a:r>
            <a:r>
              <a:rPr lang="en-US"/>
              <a:t> and </a:t>
            </a:r>
            <a:r>
              <a:rPr lang="en-US" sz="2800" b="1">
                <a:latin typeface="Courier New" pitchFamily="49" charset="0"/>
              </a:rPr>
              <a:t>PhoneC</a:t>
            </a:r>
            <a:r>
              <a:rPr lang="en-US"/>
              <a:t> by </a:t>
            </a:r>
            <a:r>
              <a:rPr lang="en-US" sz="2800" b="1">
                <a:latin typeface="Courier New" pitchFamily="49" charset="0"/>
              </a:rPr>
              <a:t>EmpID</a:t>
            </a:r>
            <a:r>
              <a:rPr lang="en-US"/>
              <a:t> to create </a:t>
            </a:r>
            <a:br>
              <a:rPr lang="en-US"/>
            </a:br>
            <a:r>
              <a:rPr lang="en-US"/>
              <a:t>a new data set named </a:t>
            </a:r>
            <a:r>
              <a:rPr lang="en-US" sz="2800" b="1">
                <a:latin typeface="Courier New" pitchFamily="49" charset="0"/>
              </a:rPr>
              <a:t>EmpsAUC</a:t>
            </a:r>
            <a:r>
              <a:rPr lang="en-US"/>
              <a:t>.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r>
              <a:rPr lang="en-US"/>
              <a:t>The data sets are sorted by </a:t>
            </a:r>
            <a:r>
              <a:rPr lang="en-US" sz="2800" b="1">
                <a:latin typeface="Courier New" pitchFamily="49" charset="0"/>
              </a:rPr>
              <a:t>EmpID</a:t>
            </a:r>
            <a:r>
              <a:rPr lang="en-US"/>
              <a:t>.</a:t>
            </a:r>
          </a:p>
        </p:txBody>
      </p:sp>
      <p:sp>
        <p:nvSpPr>
          <p:cNvPr id="1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46852-BDC7-43B5-9626-C8828995EC5A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2"/>
          <p:cNvSpPr txBox="1">
            <a:spLocks noChangeArrowheads="1"/>
          </p:cNvSpPr>
          <p:nvPr/>
        </p:nvSpPr>
        <p:spPr bwMode="auto">
          <a:xfrm>
            <a:off x="698500" y="4922838"/>
            <a:ext cx="4383088" cy="13589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  <a:miter lim="800000"/>
            <a:headEnd type="none" w="med" len="lg"/>
            <a:tailEnd type="none" w="med" len="lg"/>
          </a:ln>
        </p:spPr>
        <p:txBody>
          <a:bodyPr wrap="none" tIns="50800" rIns="50800" bIns="50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data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EmpsAUC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  merge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EmpsAU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PhoneC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   by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  <a:cs typeface="+mn-cs"/>
              </a:rPr>
              <a:t>EmpID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;</a:t>
            </a:r>
          </a:p>
          <a:p>
            <a:pPr algn="l" eaLnBrk="0" hangingPunct="0">
              <a:lnSpc>
                <a:spcPct val="85000"/>
              </a:lnSpc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  <a:cs typeface="+mn-cs"/>
              </a:rPr>
              <a:t>run;</a:t>
            </a:r>
          </a:p>
        </p:txBody>
      </p:sp>
      <p:sp>
        <p:nvSpPr>
          <p:cNvPr id="168966" name="Text Box 5"/>
          <p:cNvSpPr txBox="1">
            <a:spLocks noChangeArrowheads="1"/>
          </p:cNvSpPr>
          <p:nvPr/>
        </p:nvSpPr>
        <p:spPr bwMode="auto">
          <a:xfrm>
            <a:off x="8003137" y="6324600"/>
            <a:ext cx="928138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p110d07</a:t>
            </a:r>
          </a:p>
        </p:txBody>
      </p:sp>
      <p:graphicFrame>
        <p:nvGraphicFramePr>
          <p:cNvPr id="696532" name="Group 212"/>
          <p:cNvGraphicFramePr>
            <a:graphicFrameLocks noGrp="1"/>
          </p:cNvGraphicFramePr>
          <p:nvPr/>
        </p:nvGraphicFramePr>
        <p:xfrm>
          <a:off x="692150" y="2114550"/>
          <a:ext cx="3281363" cy="1835151"/>
        </p:xfrm>
        <a:graphic>
          <a:graphicData uri="http://schemas.openxmlformats.org/drawingml/2006/table">
            <a:tbl>
              <a:tblPr/>
              <a:tblGrid>
                <a:gridCol w="109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794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EmpsAU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Togar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Kylie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Birin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96533" name="Group 213"/>
          <p:cNvGraphicFramePr>
            <a:graphicFrameLocks noGrp="1"/>
          </p:cNvGraphicFramePr>
          <p:nvPr/>
        </p:nvGraphicFramePr>
        <p:xfrm>
          <a:off x="4926013" y="2114550"/>
          <a:ext cx="3559175" cy="1811339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9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PhoneC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+61(2)5555-1795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+61(2)5555-1667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121153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+61(2)5555-1348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9008" name="Line 125"/>
          <p:cNvSpPr>
            <a:spLocks noChangeShapeType="1"/>
          </p:cNvSpPr>
          <p:nvPr/>
        </p:nvSpPr>
        <p:spPr bwMode="auto">
          <a:xfrm flipV="1">
            <a:off x="3978275" y="3382963"/>
            <a:ext cx="952500" cy="4365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169009" name="Line 126"/>
          <p:cNvSpPr>
            <a:spLocks noChangeShapeType="1"/>
          </p:cNvSpPr>
          <p:nvPr/>
        </p:nvSpPr>
        <p:spPr bwMode="auto">
          <a:xfrm>
            <a:off x="3978275" y="3092450"/>
            <a:ext cx="939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lg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8900" tIns="88900" rIns="88900" bIns="88900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491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Final Results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71563"/>
            <a:ext cx="7848600" cy="5491162"/>
          </a:xfrm>
        </p:spPr>
        <p:txBody>
          <a:bodyPr lIns="91440"/>
          <a:lstStyle/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r>
              <a:rPr lang="en-US"/>
              <a:t>The final results include matches and nonmatches.</a:t>
            </a:r>
          </a:p>
          <a:p>
            <a:pPr lvl="1" eaLnBrk="1" hangingPunct="1"/>
            <a:r>
              <a:rPr lang="en-US"/>
              <a:t>Matches are observations that contain data from </a:t>
            </a:r>
            <a:br>
              <a:rPr lang="en-US"/>
            </a:br>
            <a:r>
              <a:rPr lang="en-US"/>
              <a:t>both input data sets.</a:t>
            </a:r>
          </a:p>
          <a:p>
            <a:pPr lvl="1" eaLnBrk="1" hangingPunct="1"/>
            <a:r>
              <a:rPr lang="en-US"/>
              <a:t>Nonmatches are observations that contain data </a:t>
            </a:r>
            <a:br>
              <a:rPr lang="en-US"/>
            </a:br>
            <a:r>
              <a:rPr lang="en-US"/>
              <a:t>from only one input data set.</a:t>
            </a:r>
          </a:p>
          <a:p>
            <a:pPr marL="0" indent="0" eaLnBrk="1" hangingPunct="1"/>
            <a:endParaRPr lang="en-US"/>
          </a:p>
        </p:txBody>
      </p:sp>
      <p:sp>
        <p:nvSpPr>
          <p:cNvPr id="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7C5B2-D57A-4F41-8E4D-B636092F2F05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768317" name="Group 317"/>
          <p:cNvGraphicFramePr>
            <a:graphicFrameLocks noGrp="1"/>
          </p:cNvGraphicFramePr>
          <p:nvPr/>
        </p:nvGraphicFramePr>
        <p:xfrm>
          <a:off x="696913" y="1119188"/>
          <a:ext cx="5746750" cy="2157413"/>
        </p:xfrm>
        <a:graphic>
          <a:graphicData uri="http://schemas.openxmlformats.org/drawingml/2006/table">
            <a:tbl>
              <a:tblPr/>
              <a:tblGrid>
                <a:gridCol w="109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783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EmpsAUC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First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Gender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EmpID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Phone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Togar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121150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+61(2)5555-1795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1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Kylie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F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121151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1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Birin</a:t>
                      </a: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M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121152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+61(2)5555-1667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121153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+61(2)5555-1348</a:t>
                      </a: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4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Differing Data in Set/Merge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15000"/>
          </a:xfrm>
        </p:spPr>
        <p:txBody>
          <a:bodyPr/>
          <a:lstStyle/>
          <a:p>
            <a:r>
              <a:rPr lang="en-US" sz="2800" dirty="0"/>
              <a:t>Missing values</a:t>
            </a:r>
          </a:p>
          <a:p>
            <a:pPr lvl="1"/>
            <a:r>
              <a:rPr lang="en-US" sz="2400" dirty="0"/>
              <a:t>Variables missing in some datasets being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set</a:t>
            </a:r>
          </a:p>
          <a:p>
            <a:pPr lvl="1"/>
            <a:r>
              <a:rPr lang="en-US" sz="2400" dirty="0"/>
              <a:t>Observations missing for some datasets being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merged</a:t>
            </a:r>
            <a:endParaRPr lang="en-US" sz="2400" dirty="0"/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rename=</a:t>
            </a:r>
            <a:r>
              <a:rPr lang="en-US" sz="2800" dirty="0"/>
              <a:t> statement can be used to combine </a:t>
            </a:r>
            <a:r>
              <a:rPr lang="en-US" sz="2800" dirty="0" err="1"/>
              <a:t>datafiles</a:t>
            </a:r>
            <a:r>
              <a:rPr lang="en-US" sz="2800" dirty="0"/>
              <a:t> with different names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400" dirty="0"/>
              <a:t>Ex: data1 has “sex” but data2 has “gender”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data combined;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	set data1 (rename=(sex=gender)) data2;</a:t>
            </a:r>
          </a:p>
          <a:p>
            <a:pPr marL="0" indent="0">
              <a:buNone/>
            </a:pPr>
            <a:r>
              <a:rPr lang="en-US" sz="2400" dirty="0"/>
              <a:t>	Alternate version – rename as a statement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data data1b;  set data1;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	rename sex = gender;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		</a:t>
            </a:r>
            <a:r>
              <a:rPr lang="en-US" sz="2400" dirty="0"/>
              <a:t>* </a:t>
            </a:r>
            <a:r>
              <a:rPr lang="en-US" sz="2400"/>
              <a:t>then set </a:t>
            </a:r>
            <a:r>
              <a:rPr lang="en-US" sz="2400" dirty="0"/>
              <a:t>data1b with data2</a:t>
            </a:r>
          </a:p>
        </p:txBody>
      </p:sp>
    </p:spTree>
    <p:extLst>
      <p:ext uri="{BB962C8B-B14F-4D97-AF65-F5344CB8AC3E}">
        <p14:creationId xmlns:p14="http://schemas.microsoft.com/office/powerpoint/2010/main" val="133021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Merging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 with merges!</a:t>
            </a:r>
          </a:p>
          <a:p>
            <a:pPr lvl="1"/>
            <a:r>
              <a:rPr lang="en-US" dirty="0"/>
              <a:t>Overwriting datasets</a:t>
            </a:r>
          </a:p>
          <a:p>
            <a:pPr lvl="1"/>
            <a:r>
              <a:rPr lang="en-US" dirty="0"/>
              <a:t>Incorrect merges (without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en-US" dirty="0"/>
              <a:t> statement)</a:t>
            </a:r>
          </a:p>
          <a:p>
            <a:pPr lvl="1"/>
            <a:r>
              <a:rPr lang="en-US" dirty="0"/>
              <a:t>We will learn a trick with merges later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in=a</a:t>
            </a:r>
            <a:r>
              <a:rPr lang="en-US" dirty="0"/>
              <a:t>)</a:t>
            </a:r>
          </a:p>
          <a:p>
            <a:r>
              <a:rPr lang="en-US" dirty="0"/>
              <a:t>Formats</a:t>
            </a:r>
          </a:p>
          <a:p>
            <a:pPr lvl="1"/>
            <a:r>
              <a:rPr lang="en-US" dirty="0"/>
              <a:t>SAS will complain about combining data with different formats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4822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5F3D-2ED7-C378-D01B-BFE2BF0F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2D070-51E4-CCC1-476F-17F60723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method should be used for the given business scenario?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err="1"/>
              <a:t>JanSales</a:t>
            </a:r>
            <a:r>
              <a:rPr lang="en-US" sz="2400" dirty="0"/>
              <a:t>, </a:t>
            </a:r>
            <a:r>
              <a:rPr lang="en-US" sz="2400" dirty="0" err="1"/>
              <a:t>FebSales</a:t>
            </a:r>
            <a:r>
              <a:rPr lang="en-US" sz="2400" dirty="0"/>
              <a:t>, and </a:t>
            </a:r>
            <a:r>
              <a:rPr lang="en-US" sz="2400" dirty="0" err="1"/>
              <a:t>MarSales</a:t>
            </a:r>
            <a:r>
              <a:rPr lang="en-US" sz="2400" dirty="0"/>
              <a:t> data sets need to be combined to create the Qtr1Sales data set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Appending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Concatenating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Merging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Surfing</a:t>
            </a:r>
          </a:p>
        </p:txBody>
      </p:sp>
    </p:spTree>
    <p:extLst>
      <p:ext uri="{BB962C8B-B14F-4D97-AF65-F5344CB8AC3E}">
        <p14:creationId xmlns:p14="http://schemas.microsoft.com/office/powerpoint/2010/main" val="211034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78DF0-3F8C-A054-C525-B08EAF783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2BF1B-5473-34A5-2646-CBC34840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C57BF-85A7-D323-9747-4ADD6AEF4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method should be used for the given business scenario?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Sales data set needs to be combined with the Target data set by month to compare the sales data to the target data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Appending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Concatenating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Merging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Surfing</a:t>
            </a:r>
          </a:p>
        </p:txBody>
      </p:sp>
    </p:spTree>
    <p:extLst>
      <p:ext uri="{BB962C8B-B14F-4D97-AF65-F5344CB8AC3E}">
        <p14:creationId xmlns:p14="http://schemas.microsoft.com/office/powerpoint/2010/main" val="4041768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F27EB-8E1A-9ADB-CC46-4B497E5B7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9171-786C-995F-FBBA-847A9293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D9430-ACB1-2315-5529-2432BD4DC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Which method should be used for the given business scenario?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err="1"/>
              <a:t>OctSales</a:t>
            </a:r>
            <a:r>
              <a:rPr lang="en-US" sz="2400" dirty="0"/>
              <a:t> data set needs to be added to the YTD data set.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</a:rPr>
              <a:t>Appending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Concatenating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Merging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Surfing</a:t>
            </a:r>
          </a:p>
        </p:txBody>
      </p:sp>
    </p:spTree>
    <p:extLst>
      <p:ext uri="{BB962C8B-B14F-4D97-AF65-F5344CB8AC3E}">
        <p14:creationId xmlns:p14="http://schemas.microsoft.com/office/powerpoint/2010/main" val="2465318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68F61-F8AE-4BEB-F163-65FA7643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CF62C-921F-4876-473E-58926B6F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many variables will be in EmpsAll2 after concatenating </a:t>
            </a:r>
            <a:r>
              <a:rPr lang="en-US" dirty="0" err="1"/>
              <a:t>EmpsCN</a:t>
            </a:r>
            <a:r>
              <a:rPr lang="en-US" dirty="0"/>
              <a:t> and </a:t>
            </a:r>
            <a:r>
              <a:rPr lang="en-US" dirty="0" err="1"/>
              <a:t>EmpsJP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0</a:t>
            </a:r>
          </a:p>
          <a:p>
            <a:pPr marL="0" indent="0">
              <a:buNone/>
            </a:pPr>
            <a:r>
              <a:rPr lang="en-US" sz="2400" dirty="0"/>
              <a:t>1</a:t>
            </a:r>
          </a:p>
          <a:p>
            <a:pPr marL="0" indent="0">
              <a:buNone/>
            </a:pPr>
            <a:r>
              <a:rPr lang="en-US" sz="2400" dirty="0"/>
              <a:t>2</a:t>
            </a:r>
          </a:p>
          <a:p>
            <a:pPr marL="0" indent="0">
              <a:buNone/>
            </a:pPr>
            <a:r>
              <a:rPr lang="en-US" sz="2400" dirty="0"/>
              <a:t>3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highlight>
                  <a:srgbClr val="FFFF00"/>
                </a:highlight>
              </a:rPr>
              <a:t>4</a:t>
            </a:r>
          </a:p>
          <a:p>
            <a:pPr marL="0" indent="0">
              <a:buNone/>
            </a:pPr>
            <a:r>
              <a:rPr lang="en-US" sz="2400" dirty="0"/>
              <a:t>5</a:t>
            </a:r>
          </a:p>
          <a:p>
            <a:pPr marL="0" indent="0">
              <a:buNone/>
            </a:pPr>
            <a:r>
              <a:rPr lang="en-US" sz="2400" dirty="0"/>
              <a:t>6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0596E-9353-5A2E-5E54-291409404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200400"/>
            <a:ext cx="5094860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78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EFB3-5FFC-2274-43C4-D335492E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6B058-CEA8-120F-88C8-6B6AB34CA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step is sorting the observations in a SAS data set and overwriting the same SAS data set?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1. proc sort data = </a:t>
            </a:r>
            <a:r>
              <a:rPr lang="en-US" sz="2400" dirty="0" err="1"/>
              <a:t>work.EmpsAU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out = </a:t>
            </a:r>
            <a:r>
              <a:rPr lang="en-US" sz="2400" dirty="0" err="1"/>
              <a:t>work.sorted</a:t>
            </a:r>
            <a:r>
              <a:rPr lang="en-US" sz="2400" dirty="0"/>
              <a:t>; by First; run;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proc sort data = </a:t>
            </a:r>
            <a:r>
              <a:rPr lang="en-US" sz="2400" dirty="0" err="1"/>
              <a:t>work.EmpsAU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out = </a:t>
            </a:r>
            <a:r>
              <a:rPr lang="en-US" sz="2400" dirty="0" err="1"/>
              <a:t>orion.EmpsAU</a:t>
            </a:r>
            <a:r>
              <a:rPr lang="en-US" sz="2400" dirty="0"/>
              <a:t>; by First; run;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FF00"/>
                </a:solidFill>
              </a:rPr>
              <a:t>3. proc sort data = </a:t>
            </a:r>
            <a:r>
              <a:rPr lang="en-US" sz="2400" dirty="0" err="1">
                <a:solidFill>
                  <a:srgbClr val="FFFF00"/>
                </a:solidFill>
              </a:rPr>
              <a:t>work.EmpsAU</a:t>
            </a:r>
            <a:r>
              <a:rPr lang="en-US" sz="2400" dirty="0">
                <a:solidFill>
                  <a:srgbClr val="FFFF00"/>
                </a:solidFill>
              </a:rPr>
              <a:t>; by First; run;</a:t>
            </a:r>
          </a:p>
        </p:txBody>
      </p:sp>
    </p:spTree>
    <p:extLst>
      <p:ext uri="{BB962C8B-B14F-4D97-AF65-F5344CB8AC3E}">
        <p14:creationId xmlns:p14="http://schemas.microsoft.com/office/powerpoint/2010/main" val="2258727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0FB6E-B9A4-5D24-6299-D38D63FD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BD32EA-2E98-4406-4962-72BCA977B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8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AEA43D-0A91-4B81-90E3-56B00FEA828F}"/>
              </a:ext>
            </a:extLst>
          </p:cNvPr>
          <p:cNvSpPr txBox="1"/>
          <p:nvPr/>
        </p:nvSpPr>
        <p:spPr>
          <a:xfrm>
            <a:off x="1126426" y="2002210"/>
            <a:ext cx="45862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anose="02070309020205020404" pitchFamily="49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</a:rPr>
              <a:t> data=club;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	by id;</a:t>
            </a: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algn="l"/>
            <a:endParaRPr lang="en-US" sz="1600" dirty="0">
              <a:latin typeface="Courier New" panose="02070309020205020404" pitchFamily="49" charset="0"/>
            </a:endParaRP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</a:rPr>
              <a:t>print</a:t>
            </a:r>
            <a:r>
              <a:rPr lang="en-US" sz="1600" dirty="0">
                <a:latin typeface="Courier New" panose="02070309020205020404" pitchFamily="49" charset="0"/>
              </a:rPr>
              <a:t> data=club;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title 'Original Data Set Sorted by ID';</a:t>
            </a: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F1B989-DEF0-4EDB-8277-399F6B22F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74" y="3838944"/>
            <a:ext cx="3650914" cy="208540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2CEBB2-0417-86E7-E651-02426F78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SORT</a:t>
            </a:r>
          </a:p>
        </p:txBody>
      </p:sp>
    </p:spTree>
    <p:extLst>
      <p:ext uri="{BB962C8B-B14F-4D97-AF65-F5344CB8AC3E}">
        <p14:creationId xmlns:p14="http://schemas.microsoft.com/office/powerpoint/2010/main" val="1068227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FFC66A-4042-0A2B-7BF1-0B48268B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variables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A4B087-A732-9D49-1197-1AE4A02F7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New variables can be created rather easily from existing variables</a:t>
            </a:r>
          </a:p>
          <a:p>
            <a:pPr algn="just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New variables can be created in the same or new data step in which the data is entered (if done by hand or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infile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”).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can be done with a new data step using a SET statement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Calculations in SAS: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+		addition				x=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y+z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-		subtraction			x=y-z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 		multiplication			x=y*z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/		division				x=y/z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** 		raises to a power			x=y**z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log( )		calculates the natural log		x=log(y)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log10( )		calculates the log base 10		x=log10(y)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exp( )		calculates the e to the power of ( ) 	x=exp(y)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6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C8412-1EA6-49FE-BC12-6D7F440C4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268" y="2203389"/>
            <a:ext cx="7115176" cy="265548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</a:rPr>
              <a:t>data</a:t>
            </a:r>
            <a:r>
              <a:rPr lang="en-US" sz="1500" dirty="0">
                <a:latin typeface="Courier New" panose="02070309020205020404" pitchFamily="49" charset="0"/>
              </a:rPr>
              <a:t> club2;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set club;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diff = </a:t>
            </a:r>
            <a:r>
              <a:rPr lang="en-US" sz="1500" dirty="0" err="1">
                <a:latin typeface="Courier New" panose="02070309020205020404" pitchFamily="49" charset="0"/>
              </a:rPr>
              <a:t>endwt</a:t>
            </a:r>
            <a:r>
              <a:rPr lang="en-US" sz="1500" dirty="0">
                <a:latin typeface="Courier New" panose="02070309020205020404" pitchFamily="49" charset="0"/>
              </a:rPr>
              <a:t> - </a:t>
            </a:r>
            <a:r>
              <a:rPr lang="en-US" sz="1500" dirty="0" err="1">
                <a:latin typeface="Courier New" panose="02070309020205020404" pitchFamily="49" charset="0"/>
              </a:rPr>
              <a:t>startwt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</a:t>
            </a:r>
            <a:r>
              <a:rPr lang="en-US" sz="1500" dirty="0" err="1">
                <a:latin typeface="Courier New" panose="02070309020205020404" pitchFamily="49" charset="0"/>
              </a:rPr>
              <a:t>percent_diff</a:t>
            </a:r>
            <a:r>
              <a:rPr lang="en-US" sz="1500" dirty="0">
                <a:latin typeface="Courier New" panose="02070309020205020404" pitchFamily="49" charset="0"/>
              </a:rPr>
              <a:t> = ((</a:t>
            </a:r>
            <a:r>
              <a:rPr lang="en-US" sz="1500" dirty="0" err="1">
                <a:latin typeface="Courier New" panose="02070309020205020404" pitchFamily="49" charset="0"/>
              </a:rPr>
              <a:t>endwt</a:t>
            </a:r>
            <a:r>
              <a:rPr lang="en-US" sz="1500" dirty="0">
                <a:latin typeface="Courier New" panose="02070309020205020404" pitchFamily="49" charset="0"/>
              </a:rPr>
              <a:t> - </a:t>
            </a:r>
            <a:r>
              <a:rPr lang="en-US" sz="1500" dirty="0" err="1">
                <a:latin typeface="Courier New" panose="02070309020205020404" pitchFamily="49" charset="0"/>
              </a:rPr>
              <a:t>startwt</a:t>
            </a:r>
            <a:r>
              <a:rPr lang="en-US" sz="1500" dirty="0">
                <a:latin typeface="Courier New" panose="02070309020205020404" pitchFamily="49" charset="0"/>
              </a:rPr>
              <a:t>)/</a:t>
            </a:r>
            <a:r>
              <a:rPr lang="en-US" sz="1500" dirty="0" err="1">
                <a:latin typeface="Courier New" panose="02070309020205020404" pitchFamily="49" charset="0"/>
              </a:rPr>
              <a:t>startwt</a:t>
            </a:r>
            <a:r>
              <a:rPr lang="en-US" sz="1500" dirty="0">
                <a:latin typeface="Courier New" panose="02070309020205020404" pitchFamily="49" charset="0"/>
              </a:rPr>
              <a:t>)*</a:t>
            </a:r>
            <a:r>
              <a:rPr lang="en-US" sz="1500" b="1" dirty="0">
                <a:latin typeface="Courier New" panose="02070309020205020404" pitchFamily="49" charset="0"/>
              </a:rPr>
              <a:t>100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</a:rPr>
              <a:t>run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  <a:r>
              <a:rPr lang="en-US" sz="15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225"/>
              </a:spcBef>
              <a:buNone/>
            </a:pPr>
            <a:r>
              <a:rPr lang="en-US" sz="1500" b="1" dirty="0">
                <a:latin typeface="Courier New" panose="02070309020205020404" pitchFamily="49" charset="0"/>
              </a:rPr>
              <a:t>proc</a:t>
            </a:r>
            <a:r>
              <a:rPr lang="en-US" sz="1500" dirty="0">
                <a:latin typeface="Courier New" panose="02070309020205020404" pitchFamily="49" charset="0"/>
              </a:rPr>
              <a:t> </a:t>
            </a:r>
            <a:r>
              <a:rPr lang="en-US" sz="1500" b="1" dirty="0">
                <a:latin typeface="Courier New" panose="02070309020205020404" pitchFamily="49" charset="0"/>
              </a:rPr>
              <a:t>print</a:t>
            </a:r>
            <a:r>
              <a:rPr lang="en-US" sz="1500" dirty="0">
                <a:latin typeface="Courier New" panose="02070309020205020404" pitchFamily="49" charset="0"/>
              </a:rPr>
              <a:t> data=club2;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title 'Data Set with New Variables';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50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5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9A12E0-1D28-4A1B-8699-3C9B5CABB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494" y="4114800"/>
            <a:ext cx="3273891" cy="1918254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F705A5-7591-41A0-A0F3-F3501C11BE28}"/>
              </a:ext>
            </a:extLst>
          </p:cNvPr>
          <p:cNvCxnSpPr>
            <a:cxnSpLocks/>
          </p:cNvCxnSpPr>
          <p:nvPr/>
        </p:nvCxnSpPr>
        <p:spPr>
          <a:xfrm flipV="1">
            <a:off x="2206135" y="2208276"/>
            <a:ext cx="1867517" cy="714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2F6A04E-B3FD-4D9F-AC1E-28C72A828581}"/>
              </a:ext>
            </a:extLst>
          </p:cNvPr>
          <p:cNvSpPr txBox="1"/>
          <p:nvPr/>
        </p:nvSpPr>
        <p:spPr>
          <a:xfrm>
            <a:off x="3737784" y="1999828"/>
            <a:ext cx="2658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Creating new data set and setting it equal to the club data to start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E98A63-EA76-417C-8CE0-BC10472A10B6}"/>
              </a:ext>
            </a:extLst>
          </p:cNvPr>
          <p:cNvSpPr/>
          <p:nvPr/>
        </p:nvSpPr>
        <p:spPr>
          <a:xfrm>
            <a:off x="789959" y="2641973"/>
            <a:ext cx="1416176" cy="4847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00B050"/>
                </a:solidFill>
              </a:ln>
              <a:noFill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C193C6-1222-214A-9537-C2156C16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variables</a:t>
            </a:r>
          </a:p>
        </p:txBody>
      </p:sp>
    </p:spTree>
    <p:extLst>
      <p:ext uri="{BB962C8B-B14F-4D97-AF65-F5344CB8AC3E}">
        <p14:creationId xmlns:p14="http://schemas.microsoft.com/office/powerpoint/2010/main" val="146821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B7C2-A5C0-02AD-7B27-BCFB6156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formats of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930D2-BE3A-CFCA-6D89-ED41B1504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/* The following formats the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</a:rPr>
              <a:t>percent_diff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</a:rPr>
              <a:t> variable to have two decimal places*/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</a:rPr>
              <a:t>data</a:t>
            </a:r>
            <a:r>
              <a:rPr lang="en-US" sz="2000" dirty="0">
                <a:latin typeface="Courier New" panose="02070309020205020404" pitchFamily="49" charset="0"/>
              </a:rPr>
              <a:t> club2;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Courier New" panose="02070309020205020404" pitchFamily="49" charset="0"/>
              </a:rPr>
              <a:t>  set club;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Courier New" panose="02070309020205020404" pitchFamily="49" charset="0"/>
              </a:rPr>
              <a:t>  diff = </a:t>
            </a:r>
            <a:r>
              <a:rPr lang="en-US" sz="2000" dirty="0" err="1">
                <a:latin typeface="Courier New" panose="02070309020205020404" pitchFamily="49" charset="0"/>
              </a:rPr>
              <a:t>endwt</a:t>
            </a:r>
            <a:r>
              <a:rPr lang="en-US" sz="2000" dirty="0">
                <a:latin typeface="Courier New" panose="02070309020205020404" pitchFamily="49" charset="0"/>
              </a:rPr>
              <a:t> - </a:t>
            </a:r>
            <a:r>
              <a:rPr lang="en-US" sz="2000" dirty="0" err="1">
                <a:latin typeface="Courier New" panose="02070309020205020404" pitchFamily="49" charset="0"/>
              </a:rPr>
              <a:t>startwt</a:t>
            </a:r>
            <a:r>
              <a:rPr lang="en-US" sz="20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Courier New" panose="02070309020205020404" pitchFamily="49" charset="0"/>
              </a:rPr>
              <a:t>  format </a:t>
            </a:r>
            <a:r>
              <a:rPr lang="en-US" sz="2000" dirty="0" err="1">
                <a:latin typeface="Courier New" panose="02070309020205020404" pitchFamily="49" charset="0"/>
              </a:rPr>
              <a:t>percent_diff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</a:rPr>
              <a:t>8.2</a:t>
            </a:r>
            <a:r>
              <a:rPr lang="en-US" sz="20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Courier New" panose="02070309020205020404" pitchFamily="49" charset="0"/>
              </a:rPr>
              <a:t>  </a:t>
            </a:r>
            <a:r>
              <a:rPr lang="en-US" sz="2000" dirty="0" err="1">
                <a:latin typeface="Courier New" panose="02070309020205020404" pitchFamily="49" charset="0"/>
              </a:rPr>
              <a:t>percent_diff</a:t>
            </a:r>
            <a:r>
              <a:rPr lang="en-US" sz="2000" dirty="0">
                <a:latin typeface="Courier New" panose="02070309020205020404" pitchFamily="49" charset="0"/>
              </a:rPr>
              <a:t> = ((</a:t>
            </a:r>
            <a:r>
              <a:rPr lang="en-US" sz="2000" dirty="0" err="1">
                <a:latin typeface="Courier New" panose="02070309020205020404" pitchFamily="49" charset="0"/>
              </a:rPr>
              <a:t>endwt</a:t>
            </a:r>
            <a:r>
              <a:rPr lang="en-US" sz="2000" dirty="0">
                <a:latin typeface="Courier New" panose="02070309020205020404" pitchFamily="49" charset="0"/>
              </a:rPr>
              <a:t> - </a:t>
            </a:r>
            <a:r>
              <a:rPr lang="en-US" sz="2000" dirty="0" err="1">
                <a:latin typeface="Courier New" panose="02070309020205020404" pitchFamily="49" charset="0"/>
              </a:rPr>
              <a:t>startwt</a:t>
            </a:r>
            <a:r>
              <a:rPr lang="en-US" sz="2000" dirty="0">
                <a:latin typeface="Courier New" panose="02070309020205020404" pitchFamily="49" charset="0"/>
              </a:rPr>
              <a:t>)/</a:t>
            </a:r>
            <a:r>
              <a:rPr lang="en-US" sz="2000" dirty="0" err="1">
                <a:latin typeface="Courier New" panose="02070309020205020404" pitchFamily="49" charset="0"/>
              </a:rPr>
              <a:t>startwt</a:t>
            </a:r>
            <a:r>
              <a:rPr lang="en-US" sz="2000" dirty="0">
                <a:latin typeface="Courier New" panose="02070309020205020404" pitchFamily="49" charset="0"/>
              </a:rPr>
              <a:t>)*</a:t>
            </a:r>
            <a:r>
              <a:rPr lang="en-US" sz="2000" b="1" dirty="0">
                <a:latin typeface="Courier New" panose="02070309020205020404" pitchFamily="49" charset="0"/>
              </a:rPr>
              <a:t>100</a:t>
            </a:r>
            <a:r>
              <a:rPr lang="en-US" sz="20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</a:rPr>
              <a:t>run</a:t>
            </a:r>
            <a:r>
              <a:rPr lang="en-US" sz="20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500"/>
              </a:spcBef>
              <a:buNone/>
            </a:pPr>
            <a:endParaRPr lang="en-US" sz="2000" dirty="0">
              <a:latin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</a:rPr>
              <a:t>proc</a:t>
            </a:r>
            <a:r>
              <a:rPr lang="en-US" sz="2000" dirty="0">
                <a:latin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</a:rPr>
              <a:t>print</a:t>
            </a:r>
            <a:r>
              <a:rPr lang="en-US" sz="2000" dirty="0">
                <a:latin typeface="Courier New" panose="02070309020205020404" pitchFamily="49" charset="0"/>
              </a:rPr>
              <a:t> data=club2;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dirty="0">
                <a:latin typeface="Courier New" panose="02070309020205020404" pitchFamily="49" charset="0"/>
              </a:rPr>
              <a:t>  title 'Data Set with New Variables';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</a:rPr>
              <a:t>run</a:t>
            </a:r>
            <a:r>
              <a:rPr lang="en-US" sz="2000" dirty="0">
                <a:latin typeface="Courier New" panose="02070309020205020404" pitchFamily="49" charset="0"/>
              </a:rPr>
              <a:t>;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46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0CCDFB2-5BA4-49EF-BBFD-F3EED282A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825" t="50000" r="24700" b="16533"/>
          <a:stretch/>
        </p:blipFill>
        <p:spPr>
          <a:xfrm>
            <a:off x="891541" y="2528753"/>
            <a:ext cx="4454271" cy="25820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D31BF1-2EB4-49A3-8C9D-DBCE1ADDB805}"/>
              </a:ext>
            </a:extLst>
          </p:cNvPr>
          <p:cNvSpPr txBox="1"/>
          <p:nvPr/>
        </p:nvSpPr>
        <p:spPr>
          <a:xfrm>
            <a:off x="5791200" y="2665622"/>
            <a:ext cx="2674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</a:t>
            </a:r>
            <a:r>
              <a:rPr lang="en-US" dirty="0" err="1"/>
              <a:t>percent_diff</a:t>
            </a:r>
            <a:r>
              <a:rPr lang="en-US" dirty="0"/>
              <a:t> values were exactly an integer or a value with only a “tenths” place, then a trailing 0 would be added (assuming the number of columns saved is large enough)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8E8A257-875F-ECCB-154E-197B3CD625D6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0" i="0">
                <a:solidFill>
                  <a:schemeClr val="tx2"/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Changing formats of variables</a:t>
            </a:r>
          </a:p>
        </p:txBody>
      </p:sp>
    </p:spTree>
    <p:extLst>
      <p:ext uri="{BB962C8B-B14F-4D97-AF65-F5344CB8AC3E}">
        <p14:creationId xmlns:p14="http://schemas.microsoft.com/office/powerpoint/2010/main" val="1543322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AD3A5BD-5FD7-4D0E-B727-02604E5C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2227252"/>
            <a:ext cx="7115176" cy="2938574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350" b="1" dirty="0">
                <a:latin typeface="Courier New" panose="02070309020205020404" pitchFamily="49" charset="0"/>
              </a:rPr>
              <a:t>data</a:t>
            </a:r>
            <a:r>
              <a:rPr lang="en-US" sz="1350" dirty="0">
                <a:latin typeface="Courier New" panose="02070309020205020404" pitchFamily="49" charset="0"/>
              </a:rPr>
              <a:t> enrollment;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input School &amp;$30. student comma6.;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cards;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Bryn </a:t>
            </a:r>
            <a:r>
              <a:rPr lang="en-US" sz="1350" dirty="0" err="1">
                <a:latin typeface="Courier New" panose="02070309020205020404" pitchFamily="49" charset="0"/>
              </a:rPr>
              <a:t>Mawr</a:t>
            </a:r>
            <a:r>
              <a:rPr lang="en-US" sz="1350" dirty="0">
                <a:latin typeface="Courier New" panose="02070309020205020404" pitchFamily="49" charset="0"/>
              </a:rPr>
              <a:t> College  1,300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Penn State University  73,476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Villanova University  7,037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450"/>
              </a:spcBef>
              <a:buNone/>
            </a:pPr>
            <a:endParaRPr lang="en-US" sz="1350" dirty="0">
              <a:latin typeface="Courier New" panose="02070309020205020404" pitchFamily="49" charset="0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350" b="1" dirty="0">
                <a:latin typeface="Courier New" panose="02070309020205020404" pitchFamily="49" charset="0"/>
              </a:rPr>
              <a:t>proc</a:t>
            </a:r>
            <a:r>
              <a:rPr lang="en-US" sz="1350" dirty="0">
                <a:latin typeface="Courier New" panose="02070309020205020404" pitchFamily="49" charset="0"/>
              </a:rPr>
              <a:t> </a:t>
            </a:r>
            <a:r>
              <a:rPr lang="en-US" sz="1350" b="1" dirty="0">
                <a:latin typeface="Courier New" panose="02070309020205020404" pitchFamily="49" charset="0"/>
              </a:rPr>
              <a:t>print</a:t>
            </a:r>
            <a:r>
              <a:rPr lang="en-US" sz="1350" dirty="0">
                <a:latin typeface="Courier New" panose="02070309020205020404" pitchFamily="49" charset="0"/>
              </a:rPr>
              <a:t> data=enrollment;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b="1" dirty="0">
                <a:latin typeface="Courier New" panose="02070309020205020404" pitchFamily="49" charset="0"/>
              </a:rPr>
              <a:t>run</a:t>
            </a:r>
            <a:r>
              <a:rPr lang="en-US" sz="1350" dirty="0"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1868AD-56E8-4235-9267-B9351746F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972" y="2950286"/>
            <a:ext cx="3007462" cy="1603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66D930-FD63-3B2B-614C-592D2C5F8A7F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0" i="0">
                <a:solidFill>
                  <a:schemeClr val="tx2"/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Another example of changing format</a:t>
            </a:r>
          </a:p>
        </p:txBody>
      </p:sp>
    </p:spTree>
    <p:extLst>
      <p:ext uri="{BB962C8B-B14F-4D97-AF65-F5344CB8AC3E}">
        <p14:creationId xmlns:p14="http://schemas.microsoft.com/office/powerpoint/2010/main" val="3783489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70887-86AE-F611-3B72-48CE2FB27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3F733C-327F-7953-A9D4-391DC13EF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2227252"/>
            <a:ext cx="7115176" cy="2938574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buNone/>
            </a:pPr>
            <a:r>
              <a:rPr lang="en-US" sz="1350" b="1" dirty="0">
                <a:latin typeface="Courier New" panose="02070309020205020404" pitchFamily="49" charset="0"/>
              </a:rPr>
              <a:t>data</a:t>
            </a:r>
            <a:r>
              <a:rPr lang="en-US" sz="1350" dirty="0">
                <a:latin typeface="Courier New" panose="02070309020205020404" pitchFamily="49" charset="0"/>
              </a:rPr>
              <a:t> enrollment;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input School &amp;$30. student comma6.;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cards;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Bryn </a:t>
            </a:r>
            <a:r>
              <a:rPr lang="en-US" sz="1350" dirty="0" err="1">
                <a:latin typeface="Courier New" panose="02070309020205020404" pitchFamily="49" charset="0"/>
              </a:rPr>
              <a:t>Mawr</a:t>
            </a:r>
            <a:r>
              <a:rPr lang="en-US" sz="1350" dirty="0">
                <a:latin typeface="Courier New" panose="02070309020205020404" pitchFamily="49" charset="0"/>
              </a:rPr>
              <a:t> College  1,300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Penn State University  73,476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  Villanova University  7,037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450"/>
              </a:spcBef>
              <a:buNone/>
            </a:pPr>
            <a:endParaRPr lang="en-US" sz="1350" dirty="0">
              <a:latin typeface="Courier New" panose="02070309020205020404" pitchFamily="49" charset="0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US" sz="1350" b="1" dirty="0">
                <a:latin typeface="Courier New" panose="02070309020205020404" pitchFamily="49" charset="0"/>
              </a:rPr>
              <a:t>proc</a:t>
            </a:r>
            <a:r>
              <a:rPr lang="en-US" sz="1350" dirty="0">
                <a:latin typeface="Courier New" panose="02070309020205020404" pitchFamily="49" charset="0"/>
              </a:rPr>
              <a:t> </a:t>
            </a:r>
            <a:r>
              <a:rPr lang="en-US" sz="1350" b="1" dirty="0">
                <a:latin typeface="Courier New" panose="02070309020205020404" pitchFamily="49" charset="0"/>
              </a:rPr>
              <a:t>print</a:t>
            </a:r>
            <a:r>
              <a:rPr lang="en-US" sz="1350" dirty="0">
                <a:latin typeface="Courier New" panose="02070309020205020404" pitchFamily="49" charset="0"/>
              </a:rPr>
              <a:t> data=enrollment;</a:t>
            </a:r>
          </a:p>
          <a:p>
            <a:pPr marL="0" indent="0">
              <a:spcBef>
                <a:spcPts val="450"/>
              </a:spcBef>
              <a:buNone/>
            </a:pPr>
            <a:r>
              <a:rPr lang="en-US" sz="1350" b="1" dirty="0">
                <a:latin typeface="Courier New" panose="02070309020205020404" pitchFamily="49" charset="0"/>
              </a:rPr>
              <a:t>run</a:t>
            </a:r>
            <a:r>
              <a:rPr lang="en-US" sz="1350" dirty="0"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1D023F-05B5-DA74-F2BB-4699FFD0C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972" y="2950286"/>
            <a:ext cx="3007462" cy="1603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A99408-E75C-4D21-DDA4-677D851D3A7E}"/>
              </a:ext>
            </a:extLst>
          </p:cNvPr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0" i="0">
                <a:solidFill>
                  <a:schemeClr val="tx2"/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kern="0" dirty="0"/>
              <a:t>Another example of changing format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88FFE6F-0CF2-6656-7B32-4579AC655E4D}"/>
              </a:ext>
            </a:extLst>
          </p:cNvPr>
          <p:cNvSpPr/>
          <p:nvPr/>
        </p:nvSpPr>
        <p:spPr>
          <a:xfrm>
            <a:off x="2927543" y="2682336"/>
            <a:ext cx="1404366" cy="1355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3551644-7775-B9A9-D3F1-F39DAEBEC039}"/>
              </a:ext>
            </a:extLst>
          </p:cNvPr>
          <p:cNvSpPr/>
          <p:nvPr/>
        </p:nvSpPr>
        <p:spPr>
          <a:xfrm>
            <a:off x="7008876" y="3339847"/>
            <a:ext cx="918972" cy="1213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22BDFB5-918A-5AE0-AAF6-78A8B9500D9D}"/>
              </a:ext>
            </a:extLst>
          </p:cNvPr>
          <p:cNvCxnSpPr>
            <a:cxnSpLocks/>
          </p:cNvCxnSpPr>
          <p:nvPr/>
        </p:nvCxnSpPr>
        <p:spPr>
          <a:xfrm flipH="1" flipV="1">
            <a:off x="4377486" y="3267376"/>
            <a:ext cx="1894677" cy="2850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5317354-69EE-2A22-3444-11DCFE3478BA}"/>
              </a:ext>
            </a:extLst>
          </p:cNvPr>
          <p:cNvSpPr/>
          <p:nvPr/>
        </p:nvSpPr>
        <p:spPr>
          <a:xfrm>
            <a:off x="4032860" y="2468880"/>
            <a:ext cx="719734" cy="3542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531A68D-2C1B-14A8-2D50-4A1E987EDC88}"/>
              </a:ext>
            </a:extLst>
          </p:cNvPr>
          <p:cNvCxnSpPr>
            <a:cxnSpLocks/>
          </p:cNvCxnSpPr>
          <p:nvPr/>
        </p:nvCxnSpPr>
        <p:spPr>
          <a:xfrm flipH="1">
            <a:off x="4752593" y="2310448"/>
            <a:ext cx="1492448" cy="2395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2F0FC9E-8B9B-B3C4-3874-91F84511D0F3}"/>
              </a:ext>
            </a:extLst>
          </p:cNvPr>
          <p:cNvSpPr txBox="1"/>
          <p:nvPr/>
        </p:nvSpPr>
        <p:spPr>
          <a:xfrm>
            <a:off x="5857911" y="1626672"/>
            <a:ext cx="314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six positions (including commas) and make numeric (removes comma)</a:t>
            </a:r>
          </a:p>
        </p:txBody>
      </p:sp>
    </p:spTree>
    <p:extLst>
      <p:ext uri="{BB962C8B-B14F-4D97-AF65-F5344CB8AC3E}">
        <p14:creationId xmlns:p14="http://schemas.microsoft.com/office/powerpoint/2010/main" val="3201182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9267-B5E9-4E87-AFAB-61361F66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6" y="1417638"/>
            <a:ext cx="8058153" cy="303809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ea typeface="Times New Roman" panose="02020603050405020304" pitchFamily="18" charset="0"/>
              </a:rPr>
              <a:t>Recall: SAS saves dates as the number of days since January 1, 1960</a:t>
            </a:r>
          </a:p>
          <a:p>
            <a:pPr algn="just">
              <a:spcBef>
                <a:spcPts val="0"/>
              </a:spcBef>
            </a:pPr>
            <a:r>
              <a:rPr lang="en-US" sz="2000" dirty="0">
                <a:ea typeface="Times New Roman" panose="02020603050405020304" pitchFamily="18" charset="0"/>
              </a:rPr>
              <a:t>When displaying dates, it is necessary to format the SAS date in a recognizable format to the reader.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data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hospital;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input id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hospyn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$ day month year;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cards;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1  no  .  .    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2 yes 22  3 2004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3 yes 17  1 2006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4 yes 18 10 2005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5  no  .  .    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6 yes  1  6 2007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run;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data=hospital;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title 'Print of Hospital Data';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DF6ADDE-A15B-45EF-AE37-D54E1EA8DF73}"/>
              </a:ext>
            </a:extLst>
          </p:cNvPr>
          <p:cNvSpPr/>
          <p:nvPr/>
        </p:nvSpPr>
        <p:spPr>
          <a:xfrm>
            <a:off x="3291416" y="2773616"/>
            <a:ext cx="1966384" cy="477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7B1C1-07AB-4BE1-BA4B-0E552ECB0123}"/>
              </a:ext>
            </a:extLst>
          </p:cNvPr>
          <p:cNvSpPr txBox="1"/>
          <p:nvPr/>
        </p:nvSpPr>
        <p:spPr>
          <a:xfrm>
            <a:off x="5468762" y="2342406"/>
            <a:ext cx="2839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Month, day, and year stored separately but we want to combine into a single piece of information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7920DB-BE49-44AB-9DC4-A53CAF21E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25" t="50400" r="31150" b="17194"/>
          <a:stretch/>
        </p:blipFill>
        <p:spPr>
          <a:xfrm>
            <a:off x="5999038" y="3761348"/>
            <a:ext cx="2608781" cy="24108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DD1590-0ABB-1118-4B02-1ADEC5DA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formats</a:t>
            </a:r>
          </a:p>
        </p:txBody>
      </p:sp>
    </p:spTree>
    <p:extLst>
      <p:ext uri="{BB962C8B-B14F-4D97-AF65-F5344CB8AC3E}">
        <p14:creationId xmlns:p14="http://schemas.microsoft.com/office/powerpoint/2010/main" val="3445543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14CCE-CB72-455E-82A6-6DE2B53C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495" y="2328049"/>
            <a:ext cx="7115176" cy="265548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data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hospital2;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set hospital;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hosp_date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ea typeface="Times New Roman" panose="02020603050405020304" pitchFamily="18" charset="0"/>
              </a:rPr>
              <a:t>mdy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(month, day, year);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print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data=hospital2;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  title 'Print of Hospital Data with Date';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anose="02070309020205020404" pitchFamily="49" charset="0"/>
                <a:ea typeface="Times New Roman" panose="02020603050405020304" pitchFamily="18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90051-A864-4745-9125-A3428A6D80A8}"/>
              </a:ext>
            </a:extLst>
          </p:cNvPr>
          <p:cNvSpPr/>
          <p:nvPr/>
        </p:nvSpPr>
        <p:spPr>
          <a:xfrm>
            <a:off x="2497831" y="3147967"/>
            <a:ext cx="2995427" cy="477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C7F4E-09D2-4C77-ADE6-6440FCA9EC2A}"/>
              </a:ext>
            </a:extLst>
          </p:cNvPr>
          <p:cNvSpPr txBox="1"/>
          <p:nvPr/>
        </p:nvSpPr>
        <p:spPr>
          <a:xfrm>
            <a:off x="3933640" y="1576017"/>
            <a:ext cx="34577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Converts month, day, and year into a single number of days since January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, 1960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518CF5-7F4E-41F2-8F9E-4CA0E2854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50" t="50000" r="28225" b="17733"/>
          <a:stretch/>
        </p:blipFill>
        <p:spPr>
          <a:xfrm>
            <a:off x="5493259" y="4609144"/>
            <a:ext cx="2738246" cy="197807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E3061FD-BF34-38D5-6978-59B7781D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formats</a:t>
            </a:r>
          </a:p>
        </p:txBody>
      </p:sp>
    </p:spTree>
    <p:extLst>
      <p:ext uri="{BB962C8B-B14F-4D97-AF65-F5344CB8AC3E}">
        <p14:creationId xmlns:p14="http://schemas.microsoft.com/office/powerpoint/2010/main" val="13608691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76C84-2B6D-406A-9999-F1EE1EFE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88" y="2129166"/>
            <a:ext cx="7906512" cy="45002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</a:rPr>
              <a:t>data</a:t>
            </a:r>
            <a:r>
              <a:rPr lang="en-US" sz="1500" dirty="0">
                <a:latin typeface="Courier New" panose="02070309020205020404" pitchFamily="49" charset="0"/>
              </a:rPr>
              <a:t> hospital3;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set hospital2;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format hosp1 date9. hosp2 date8. hosp3 ddmmyy8. hosp4 ddmmyy9.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       hosp5 ddmmyy10. hosp6 ddmmyyd10. hosp7 ddmmyyp10.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       hosp8 </a:t>
            </a:r>
            <a:r>
              <a:rPr lang="en-US" sz="1500" dirty="0" err="1">
                <a:latin typeface="Courier New" panose="02070309020205020404" pitchFamily="49" charset="0"/>
              </a:rPr>
              <a:t>worddate</a:t>
            </a:r>
            <a:r>
              <a:rPr lang="en-US" sz="1500" dirty="0">
                <a:latin typeface="Courier New" panose="02070309020205020404" pitchFamily="49" charset="0"/>
              </a:rPr>
              <a:t>.;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hosp1 = </a:t>
            </a:r>
            <a:r>
              <a:rPr lang="en-US" sz="1500" dirty="0" err="1">
                <a:latin typeface="Courier New" panose="02070309020205020404" pitchFamily="49" charset="0"/>
              </a:rPr>
              <a:t>hosp_date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hosp2 = </a:t>
            </a:r>
            <a:r>
              <a:rPr lang="en-US" sz="1500" dirty="0" err="1">
                <a:latin typeface="Courier New" panose="02070309020205020404" pitchFamily="49" charset="0"/>
              </a:rPr>
              <a:t>hosp_date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hosp3 = </a:t>
            </a:r>
            <a:r>
              <a:rPr lang="en-US" sz="1500" dirty="0" err="1">
                <a:latin typeface="Courier New" panose="02070309020205020404" pitchFamily="49" charset="0"/>
              </a:rPr>
              <a:t>hosp_date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hosp4 = </a:t>
            </a:r>
            <a:r>
              <a:rPr lang="en-US" sz="1500" dirty="0" err="1">
                <a:latin typeface="Courier New" panose="02070309020205020404" pitchFamily="49" charset="0"/>
              </a:rPr>
              <a:t>hosp_date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hosp5 = </a:t>
            </a:r>
            <a:r>
              <a:rPr lang="en-US" sz="1500" dirty="0" err="1">
                <a:latin typeface="Courier New" panose="02070309020205020404" pitchFamily="49" charset="0"/>
              </a:rPr>
              <a:t>hosp_date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hosp6 = </a:t>
            </a:r>
            <a:r>
              <a:rPr lang="en-US" sz="1500" dirty="0" err="1">
                <a:latin typeface="Courier New" panose="02070309020205020404" pitchFamily="49" charset="0"/>
              </a:rPr>
              <a:t>hosp_date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hosp7 = </a:t>
            </a:r>
            <a:r>
              <a:rPr lang="en-US" sz="1500" dirty="0" err="1">
                <a:latin typeface="Courier New" panose="02070309020205020404" pitchFamily="49" charset="0"/>
              </a:rPr>
              <a:t>hosp_date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hosp8 = </a:t>
            </a:r>
            <a:r>
              <a:rPr lang="en-US" sz="1500" dirty="0" err="1">
                <a:latin typeface="Courier New" panose="02070309020205020404" pitchFamily="49" charset="0"/>
              </a:rPr>
              <a:t>hosp_date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</a:rPr>
              <a:t>run</a:t>
            </a:r>
            <a:r>
              <a:rPr lang="en-US" sz="15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500" dirty="0"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latin typeface="Courier New" panose="02070309020205020404" pitchFamily="49" charset="0"/>
              </a:rPr>
              <a:t>proc</a:t>
            </a:r>
            <a:r>
              <a:rPr lang="en-US" sz="1500" dirty="0">
                <a:latin typeface="Courier New" panose="02070309020205020404" pitchFamily="49" charset="0"/>
              </a:rPr>
              <a:t> </a:t>
            </a:r>
            <a:r>
              <a:rPr lang="en-US" sz="1500" b="1" dirty="0">
                <a:latin typeface="Courier New" panose="02070309020205020404" pitchFamily="49" charset="0"/>
              </a:rPr>
              <a:t>print</a:t>
            </a:r>
            <a:r>
              <a:rPr lang="en-US" sz="1500" dirty="0">
                <a:latin typeface="Courier New" panose="02070309020205020404" pitchFamily="49" charset="0"/>
              </a:rPr>
              <a:t> data=hospital3;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Courier New" panose="02070309020205020404" pitchFamily="49" charset="0"/>
              </a:rPr>
              <a:t>  title 'Print of Hospital Data with Date Formats';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FF0000"/>
                </a:solidFill>
                <a:latin typeface="Courier New" panose="02070309020205020404" pitchFamily="49" charset="0"/>
              </a:rPr>
              <a:t> </a:t>
            </a:r>
            <a:r>
              <a:rPr lang="en-US" sz="135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4667A9-86A4-4AF0-9003-AAFB88F435A7}"/>
              </a:ext>
            </a:extLst>
          </p:cNvPr>
          <p:cNvSpPr/>
          <p:nvPr/>
        </p:nvSpPr>
        <p:spPr>
          <a:xfrm>
            <a:off x="1692402" y="2441925"/>
            <a:ext cx="7070598" cy="9712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577538-B6EE-4989-84C8-F9238D6B5F3F}"/>
              </a:ext>
            </a:extLst>
          </p:cNvPr>
          <p:cNvCxnSpPr>
            <a:cxnSpLocks/>
          </p:cNvCxnSpPr>
          <p:nvPr/>
        </p:nvCxnSpPr>
        <p:spPr>
          <a:xfrm>
            <a:off x="4705882" y="3428478"/>
            <a:ext cx="898398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2FAD517-CBF0-40CA-AC81-F3A13A3F46CC}"/>
              </a:ext>
            </a:extLst>
          </p:cNvPr>
          <p:cNvSpPr txBox="1"/>
          <p:nvPr/>
        </p:nvSpPr>
        <p:spPr>
          <a:xfrm>
            <a:off x="4956162" y="3655549"/>
            <a:ext cx="2988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Various data format options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29B552B-E8F1-0AC4-4D99-42F00F67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formats</a:t>
            </a:r>
          </a:p>
        </p:txBody>
      </p:sp>
    </p:spTree>
    <p:extLst>
      <p:ext uri="{BB962C8B-B14F-4D97-AF65-F5344CB8AC3E}">
        <p14:creationId xmlns:p14="http://schemas.microsoft.com/office/powerpoint/2010/main" val="7201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4CB72-8C43-4518-9C6A-5BDE57BB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18" y="1240027"/>
            <a:ext cx="7115176" cy="75756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/>
              <a:t>Date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76C84-2B6D-406A-9999-F1EE1EFE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88" y="2129166"/>
            <a:ext cx="7211188" cy="32406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350" dirty="0">
                <a:solidFill>
                  <a:srgbClr val="FF0000"/>
                </a:solidFill>
                <a:latin typeface="Courier New" panose="02070309020205020404" pitchFamily="49" charset="0"/>
              </a:rPr>
              <a:t> </a:t>
            </a:r>
            <a:r>
              <a:rPr lang="en-US" sz="1350" dirty="0">
                <a:latin typeface="Courier New" panose="02070309020205020404" pitchFamily="49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EDE3B-450B-4E90-9D2C-46144443F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13" y="2380369"/>
            <a:ext cx="8050364" cy="20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AEA43D-0A91-4B81-90E3-56B00FEA828F}"/>
              </a:ext>
            </a:extLst>
          </p:cNvPr>
          <p:cNvSpPr txBox="1"/>
          <p:nvPr/>
        </p:nvSpPr>
        <p:spPr>
          <a:xfrm>
            <a:off x="781812" y="1905507"/>
            <a:ext cx="74477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anose="02070309020205020404" pitchFamily="49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</a:rPr>
              <a:t> data=club;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	by descending </a:t>
            </a:r>
            <a:r>
              <a:rPr lang="en-US" sz="1600" dirty="0" err="1">
                <a:latin typeface="Courier New" panose="02070309020205020404" pitchFamily="49" charset="0"/>
              </a:rPr>
              <a:t>percent_diff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algn="l"/>
            <a:endParaRPr lang="en-US" sz="1600" dirty="0">
              <a:latin typeface="Courier New" panose="02070309020205020404" pitchFamily="49" charset="0"/>
            </a:endParaRP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</a:rPr>
              <a:t>print</a:t>
            </a:r>
            <a:r>
              <a:rPr lang="en-US" sz="1600" dirty="0">
                <a:latin typeface="Courier New" panose="02070309020205020404" pitchFamily="49" charset="0"/>
              </a:rPr>
              <a:t> data=club;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title 'Original Data Set Sorted by </a:t>
            </a:r>
            <a:r>
              <a:rPr lang="en-US" sz="1600" dirty="0" err="1">
                <a:latin typeface="Courier New" panose="02070309020205020404" pitchFamily="49" charset="0"/>
              </a:rPr>
              <a:t>percent_diff</a:t>
            </a:r>
            <a:r>
              <a:rPr lang="en-US" sz="1600" dirty="0">
                <a:latin typeface="Courier New" panose="02070309020205020404" pitchFamily="49" charset="0"/>
              </a:rPr>
              <a:t> (descending order)';</a:t>
            </a: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0BC05-6D6D-4E14-AF31-D7CCF8C2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060" y="4267200"/>
            <a:ext cx="3832977" cy="19835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14669F2-FE63-5B9E-9740-D740D0CF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SORT</a:t>
            </a:r>
          </a:p>
        </p:txBody>
      </p:sp>
    </p:spTree>
    <p:extLst>
      <p:ext uri="{BB962C8B-B14F-4D97-AF65-F5344CB8AC3E}">
        <p14:creationId xmlns:p14="http://schemas.microsoft.com/office/powerpoint/2010/main" val="27425689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76C84-2B6D-406A-9999-F1EE1EFE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13" y="1676400"/>
            <a:ext cx="7211188" cy="381443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data</a:t>
            </a:r>
            <a:r>
              <a:rPr lang="en-US" sz="1600" dirty="0">
                <a:latin typeface="Courier New" panose="02070309020205020404" pitchFamily="49" charset="0"/>
              </a:rPr>
              <a:t> dates;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input </a:t>
            </a:r>
            <a:r>
              <a:rPr lang="en-US" sz="1600" dirty="0" err="1">
                <a:latin typeface="Courier New" panose="02070309020205020404" pitchFamily="49" charset="0"/>
              </a:rPr>
              <a:t>char_dates</a:t>
            </a:r>
            <a:r>
              <a:rPr lang="en-US" sz="1600" dirty="0">
                <a:latin typeface="Courier New" panose="02070309020205020404" pitchFamily="49" charset="0"/>
              </a:rPr>
              <a:t> $10.;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cards;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12/14/2013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1/1/2001;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data</a:t>
            </a:r>
            <a:r>
              <a:rPr lang="en-US" sz="1600" dirty="0">
                <a:latin typeface="Courier New" panose="02070309020205020404" pitchFamily="49" charset="0"/>
              </a:rPr>
              <a:t> dates;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set dates;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format </a:t>
            </a:r>
            <a:r>
              <a:rPr lang="en-US" sz="1600" dirty="0" err="1">
                <a:latin typeface="Courier New" panose="02070309020205020404" pitchFamily="49" charset="0"/>
              </a:rPr>
              <a:t>new_date</a:t>
            </a:r>
            <a:r>
              <a:rPr lang="en-US" sz="1600" dirty="0">
                <a:latin typeface="Courier New" panose="02070309020205020404" pitchFamily="49" charset="0"/>
              </a:rPr>
              <a:t> date9.;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</a:rPr>
              <a:t>new_date</a:t>
            </a:r>
            <a:r>
              <a:rPr lang="en-US" sz="1600" dirty="0">
                <a:latin typeface="Courier New" panose="02070309020205020404" pitchFamily="49" charset="0"/>
              </a:rPr>
              <a:t> = input( </a:t>
            </a:r>
            <a:r>
              <a:rPr lang="en-US" sz="1600" dirty="0" err="1">
                <a:latin typeface="Courier New" panose="02070309020205020404" pitchFamily="49" charset="0"/>
              </a:rPr>
              <a:t>char_dates</a:t>
            </a:r>
            <a:r>
              <a:rPr lang="en-US" sz="1600" dirty="0">
                <a:latin typeface="Courier New" panose="02070309020205020404" pitchFamily="49" charset="0"/>
              </a:rPr>
              <a:t>, MMDDYY10.);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</a:rPr>
              <a:t>print</a:t>
            </a:r>
            <a:r>
              <a:rPr lang="en-US" sz="1600" dirty="0">
                <a:latin typeface="Courier New" panose="02070309020205020404" pitchFamily="49" charset="0"/>
              </a:rPr>
              <a:t> data=dates;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B577538-B6EE-4989-84C8-F9238D6B5F3F}"/>
              </a:ext>
            </a:extLst>
          </p:cNvPr>
          <p:cNvCxnSpPr>
            <a:cxnSpLocks/>
          </p:cNvCxnSpPr>
          <p:nvPr/>
        </p:nvCxnSpPr>
        <p:spPr>
          <a:xfrm flipV="1">
            <a:off x="3574994" y="2117788"/>
            <a:ext cx="1116140" cy="94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14D9AA-F2AA-4CBC-B8A5-0DB72063DDAC}"/>
              </a:ext>
            </a:extLst>
          </p:cNvPr>
          <p:cNvSpPr/>
          <p:nvPr/>
        </p:nvSpPr>
        <p:spPr>
          <a:xfrm>
            <a:off x="694919" y="1920102"/>
            <a:ext cx="2905506" cy="10561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25FC0-BB22-4CFE-B169-1811EDF7D149}"/>
              </a:ext>
            </a:extLst>
          </p:cNvPr>
          <p:cNvSpPr txBox="1"/>
          <p:nvPr/>
        </p:nvSpPr>
        <p:spPr>
          <a:xfrm>
            <a:off x="4439387" y="1789800"/>
            <a:ext cx="3656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you had character date data and needed to convert it?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3D62A3-9470-4D10-8AB9-78A35E83CB85}"/>
              </a:ext>
            </a:extLst>
          </p:cNvPr>
          <p:cNvSpPr/>
          <p:nvPr/>
        </p:nvSpPr>
        <p:spPr>
          <a:xfrm>
            <a:off x="714349" y="3937821"/>
            <a:ext cx="5324476" cy="4748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39B73E5-483C-43B0-BEC4-61FC741824A9}"/>
              </a:ext>
            </a:extLst>
          </p:cNvPr>
          <p:cNvCxnSpPr>
            <a:cxnSpLocks/>
          </p:cNvCxnSpPr>
          <p:nvPr/>
        </p:nvCxnSpPr>
        <p:spPr>
          <a:xfrm flipV="1">
            <a:off x="3600425" y="3610750"/>
            <a:ext cx="2630614" cy="327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8425F1-5FCA-4A96-9F5F-762D123B086A}"/>
              </a:ext>
            </a:extLst>
          </p:cNvPr>
          <p:cNvSpPr txBox="1"/>
          <p:nvPr/>
        </p:nvSpPr>
        <p:spPr>
          <a:xfrm>
            <a:off x="6212712" y="2777674"/>
            <a:ext cx="2322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Creating a new variable </a:t>
            </a:r>
            <a:r>
              <a:rPr lang="en-US" dirty="0" err="1">
                <a:solidFill>
                  <a:srgbClr val="FF0000"/>
                </a:solidFill>
              </a:rPr>
              <a:t>new_date</a:t>
            </a:r>
            <a:r>
              <a:rPr lang="en-US" dirty="0">
                <a:solidFill>
                  <a:srgbClr val="FF0000"/>
                </a:solidFill>
              </a:rPr>
              <a:t> and giving it date9. format (stored as numeric, but tells it how to display)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5059C7-6D18-4B2F-BDA0-1F7E3081B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25" y="4918113"/>
            <a:ext cx="2099448" cy="8823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3D18D91-CC5D-2255-2C64-E1BA8572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1143000"/>
          </a:xfrm>
        </p:spPr>
        <p:txBody>
          <a:bodyPr/>
          <a:lstStyle/>
          <a:p>
            <a:r>
              <a:rPr lang="en-US" dirty="0"/>
              <a:t>Date formats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F3F8C12-B9A3-485E-783F-7BE9EC3B6C34}"/>
              </a:ext>
            </a:extLst>
          </p:cNvPr>
          <p:cNvCxnSpPr>
            <a:cxnSpLocks/>
          </p:cNvCxnSpPr>
          <p:nvPr/>
        </p:nvCxnSpPr>
        <p:spPr>
          <a:xfrm>
            <a:off x="5062017" y="4412629"/>
            <a:ext cx="1530608" cy="4867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9D6941F-58AF-0638-EBEE-F6FD21388CC0}"/>
              </a:ext>
            </a:extLst>
          </p:cNvPr>
          <p:cNvSpPr txBox="1"/>
          <p:nvPr/>
        </p:nvSpPr>
        <p:spPr>
          <a:xfrm>
            <a:off x="5928472" y="5033634"/>
            <a:ext cx="2986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Informat</a:t>
            </a:r>
            <a:r>
              <a:rPr lang="en-US" dirty="0">
                <a:solidFill>
                  <a:srgbClr val="FF0000"/>
                </a:solidFill>
              </a:rPr>
              <a:t> telling it how to interpret/convert the character string into a date</a:t>
            </a:r>
          </a:p>
        </p:txBody>
      </p:sp>
    </p:spTree>
    <p:extLst>
      <p:ext uri="{BB962C8B-B14F-4D97-AF65-F5344CB8AC3E}">
        <p14:creationId xmlns:p14="http://schemas.microsoft.com/office/powerpoint/2010/main" val="305553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9267-B5E9-4E87-AFAB-61361F661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571638"/>
            <a:ext cx="8458200" cy="32792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1600" dirty="0">
                <a:ea typeface="Times New Roman" panose="02020603050405020304" pitchFamily="18" charset="0"/>
              </a:rPr>
              <a:t>When the date comes in as a </a:t>
            </a:r>
            <a:r>
              <a:rPr 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timestamp (for example, </a:t>
            </a:r>
            <a:r>
              <a:rPr lang="en-US" sz="1600" dirty="0">
                <a:cs typeface="Times New Roman" panose="02020603050405020304" pitchFamily="18" charset="0"/>
              </a:rPr>
              <a:t>1/1/2013 5:00), you can use the </a:t>
            </a:r>
            <a:r>
              <a:rPr lang="en-US" sz="1600" i="1" dirty="0" err="1">
                <a:cs typeface="Times New Roman" panose="02020603050405020304" pitchFamily="18" charset="0"/>
              </a:rPr>
              <a:t>datepart</a:t>
            </a:r>
            <a:r>
              <a:rPr lang="en-US" sz="1600" i="1" dirty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and </a:t>
            </a:r>
            <a:r>
              <a:rPr lang="en-US" sz="1600" i="1" dirty="0" err="1">
                <a:cs typeface="Times New Roman" panose="02020603050405020304" pitchFamily="18" charset="0"/>
              </a:rPr>
              <a:t>timepart</a:t>
            </a:r>
            <a:r>
              <a:rPr lang="en-US" sz="1600" i="1" dirty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statement to pull out just the date or just the time).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datafile='/home/u64289425/sasuser.v94/STAT 7500 F25/data/NYCflights2013.csv'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	out=</a:t>
            </a:r>
            <a:r>
              <a:rPr lang="en-US" sz="1600" dirty="0" err="1">
                <a:latin typeface="Courier New" panose="02070309020205020404" pitchFamily="49" charset="0"/>
              </a:rPr>
              <a:t>NYCflights</a:t>
            </a:r>
            <a:endParaRPr lang="en-US" sz="1600" dirty="0"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</a:rPr>
              <a:t>dbms</a:t>
            </a:r>
            <a:r>
              <a:rPr lang="en-US" sz="1600" dirty="0">
                <a:latin typeface="Courier New" panose="02070309020205020404" pitchFamily="49" charset="0"/>
              </a:rPr>
              <a:t>=csv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	replace;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data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</a:rPr>
              <a:t>NYC_datetime</a:t>
            </a:r>
            <a:r>
              <a:rPr lang="en-US" sz="1600" dirty="0">
                <a:latin typeface="Courier New" panose="02070309020205020404" pitchFamily="49" charset="0"/>
              </a:rPr>
              <a:t>; set </a:t>
            </a:r>
            <a:r>
              <a:rPr lang="en-US" sz="1600" dirty="0" err="1">
                <a:latin typeface="Courier New" panose="02070309020205020404" pitchFamily="49" charset="0"/>
              </a:rPr>
              <a:t>NYCflights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dates = </a:t>
            </a:r>
            <a:r>
              <a:rPr lang="en-US" sz="1600" dirty="0" err="1">
                <a:latin typeface="Courier New" panose="02070309020205020404" pitchFamily="49" charset="0"/>
              </a:rPr>
              <a:t>datepart</a:t>
            </a:r>
            <a:r>
              <a:rPr lang="en-US" sz="1600" dirty="0"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</a:rPr>
              <a:t>time_hour</a:t>
            </a:r>
            <a:r>
              <a:rPr lang="en-US" sz="1600" dirty="0">
                <a:latin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times = </a:t>
            </a:r>
            <a:r>
              <a:rPr lang="en-US" sz="1600" dirty="0" err="1">
                <a:latin typeface="Courier New" panose="02070309020205020404" pitchFamily="49" charset="0"/>
              </a:rPr>
              <a:t>timepart</a:t>
            </a:r>
            <a:r>
              <a:rPr lang="en-US" sz="1600" dirty="0"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</a:rPr>
              <a:t>time_hour</a:t>
            </a:r>
            <a:r>
              <a:rPr lang="en-US" sz="1600" dirty="0">
                <a:latin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format dates2 </a:t>
            </a:r>
            <a:r>
              <a:rPr lang="en-US" sz="1600" dirty="0" err="1">
                <a:latin typeface="Courier New" panose="02070309020205020404" pitchFamily="49" charset="0"/>
              </a:rPr>
              <a:t>worddate</a:t>
            </a:r>
            <a:r>
              <a:rPr lang="en-US" sz="1600" dirty="0">
                <a:latin typeface="Courier New" panose="02070309020205020404" pitchFamily="49" charset="0"/>
              </a:rPr>
              <a:t>. times2 time8.;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dates2 = dates;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times2 = times;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</a:rPr>
              <a:t>  keep </a:t>
            </a:r>
            <a:r>
              <a:rPr lang="en-US" sz="1600" dirty="0" err="1">
                <a:latin typeface="Courier New" panose="02070309020205020404" pitchFamily="49" charset="0"/>
              </a:rPr>
              <a:t>time_hour</a:t>
            </a:r>
            <a:r>
              <a:rPr lang="en-US" sz="1600" dirty="0">
                <a:latin typeface="Courier New" panose="02070309020205020404" pitchFamily="49" charset="0"/>
              </a:rPr>
              <a:t> dates times dates2 times2;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52E81C-5169-434F-8FB2-5B77C4E24F72}"/>
              </a:ext>
            </a:extLst>
          </p:cNvPr>
          <p:cNvSpPr/>
          <p:nvPr/>
        </p:nvSpPr>
        <p:spPr>
          <a:xfrm>
            <a:off x="762000" y="5234642"/>
            <a:ext cx="664275" cy="2791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A72D2E-247F-4BC6-97A3-8F27E6A3132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1426275" y="5355959"/>
            <a:ext cx="4281389" cy="5161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8C59B9-5965-442F-A437-47BF051C91ED}"/>
              </a:ext>
            </a:extLst>
          </p:cNvPr>
          <p:cNvSpPr txBox="1"/>
          <p:nvPr/>
        </p:nvSpPr>
        <p:spPr>
          <a:xfrm>
            <a:off x="5707664" y="5133466"/>
            <a:ext cx="2800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will talk about the </a:t>
            </a:r>
            <a:r>
              <a:rPr lang="en-US" i="1" dirty="0">
                <a:solidFill>
                  <a:srgbClr val="FF0000"/>
                </a:solidFill>
              </a:rPr>
              <a:t>keep </a:t>
            </a:r>
            <a:r>
              <a:rPr lang="en-US" dirty="0">
                <a:solidFill>
                  <a:srgbClr val="FF0000"/>
                </a:solidFill>
              </a:rPr>
              <a:t>statement shortly, but note that it will only keep these five variables in the NYC2 data set.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EF741B-91C6-B52D-AF35-841744936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formats</a:t>
            </a:r>
          </a:p>
        </p:txBody>
      </p:sp>
    </p:spTree>
    <p:extLst>
      <p:ext uri="{BB962C8B-B14F-4D97-AF65-F5344CB8AC3E}">
        <p14:creationId xmlns:p14="http://schemas.microsoft.com/office/powerpoint/2010/main" val="18107414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94DF00-E31A-459E-8A69-628B77A99DD0}"/>
              </a:ext>
            </a:extLst>
          </p:cNvPr>
          <p:cNvSpPr txBox="1"/>
          <p:nvPr/>
        </p:nvSpPr>
        <p:spPr>
          <a:xfrm>
            <a:off x="-838200" y="1866096"/>
            <a:ext cx="5897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ourier New" panose="02070309020205020404" pitchFamily="49" charset="0"/>
              </a:rPr>
              <a:t>proc</a:t>
            </a:r>
            <a:r>
              <a:rPr lang="en-US" sz="1350" dirty="0">
                <a:latin typeface="Courier New" panose="02070309020205020404" pitchFamily="49" charset="0"/>
              </a:rPr>
              <a:t> </a:t>
            </a:r>
            <a:r>
              <a:rPr lang="en-US" sz="1350" b="1" dirty="0">
                <a:latin typeface="Courier New" panose="02070309020205020404" pitchFamily="49" charset="0"/>
              </a:rPr>
              <a:t>print</a:t>
            </a:r>
            <a:r>
              <a:rPr lang="en-US" sz="1350" dirty="0">
                <a:latin typeface="Courier New" panose="02070309020205020404" pitchFamily="49" charset="0"/>
              </a:rPr>
              <a:t> data=</a:t>
            </a:r>
            <a:r>
              <a:rPr lang="en-US" sz="1350" dirty="0" err="1">
                <a:latin typeface="Courier New" panose="02070309020205020404" pitchFamily="49" charset="0"/>
              </a:rPr>
              <a:t>NYC_datetime</a:t>
            </a:r>
            <a:r>
              <a:rPr lang="en-US" sz="1350" dirty="0">
                <a:latin typeface="Courier New" panose="02070309020205020404" pitchFamily="49" charset="0"/>
              </a:rPr>
              <a:t>(</a:t>
            </a:r>
            <a:r>
              <a:rPr lang="en-US" sz="1350" dirty="0" err="1">
                <a:latin typeface="Courier New" panose="02070309020205020404" pitchFamily="49" charset="0"/>
              </a:rPr>
              <a:t>obs</a:t>
            </a:r>
            <a:r>
              <a:rPr lang="en-US" sz="1350" dirty="0">
                <a:latin typeface="Courier New" panose="02070309020205020404" pitchFamily="49" charset="0"/>
              </a:rPr>
              <a:t>=</a:t>
            </a:r>
            <a:r>
              <a:rPr lang="en-US" sz="1350" b="1" dirty="0">
                <a:latin typeface="Courier New" panose="02070309020205020404" pitchFamily="49" charset="0"/>
              </a:rPr>
              <a:t>10</a:t>
            </a:r>
            <a:r>
              <a:rPr lang="en-US" sz="1350" dirty="0">
                <a:latin typeface="Courier New" panose="02070309020205020404" pitchFamily="49" charset="0"/>
              </a:rPr>
              <a:t>); </a:t>
            </a:r>
          </a:p>
          <a:p>
            <a:r>
              <a:rPr lang="en-US" sz="135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BC12F9-A198-480F-9286-B9A176AA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4795998" cy="38514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83253C-4D87-4754-B6BB-ABB472148450}"/>
              </a:ext>
            </a:extLst>
          </p:cNvPr>
          <p:cNvSpPr txBox="1"/>
          <p:nvPr/>
        </p:nvSpPr>
        <p:spPr>
          <a:xfrm>
            <a:off x="6172200" y="2971800"/>
            <a:ext cx="233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</a:t>
            </a:r>
            <a:r>
              <a:rPr lang="en-US" i="1" dirty="0"/>
              <a:t>times </a:t>
            </a:r>
            <a:r>
              <a:rPr lang="en-US" dirty="0"/>
              <a:t>values are number</a:t>
            </a:r>
          </a:p>
          <a:p>
            <a:r>
              <a:rPr lang="en-US" dirty="0"/>
              <a:t>of seconds since midnight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C58128-FFBD-1366-AC5E-37B817852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formats</a:t>
            </a:r>
          </a:p>
        </p:txBody>
      </p:sp>
    </p:spTree>
    <p:extLst>
      <p:ext uri="{BB962C8B-B14F-4D97-AF65-F5344CB8AC3E}">
        <p14:creationId xmlns:p14="http://schemas.microsoft.com/office/powerpoint/2010/main" val="2691692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94DF00-E31A-459E-8A69-628B77A99DD0}"/>
              </a:ext>
            </a:extLst>
          </p:cNvPr>
          <p:cNvSpPr txBox="1"/>
          <p:nvPr/>
        </p:nvSpPr>
        <p:spPr>
          <a:xfrm>
            <a:off x="334206" y="1424390"/>
            <a:ext cx="5075994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latin typeface="Courier New" panose="02070309020205020404" pitchFamily="49" charset="0"/>
              </a:rPr>
              <a:t>data</a:t>
            </a:r>
            <a:r>
              <a:rPr lang="en-US" sz="1600" dirty="0">
                <a:latin typeface="Courier New" panose="02070309020205020404" pitchFamily="49" charset="0"/>
              </a:rPr>
              <a:t> NYC_datetime2; set </a:t>
            </a:r>
            <a:r>
              <a:rPr lang="en-US" sz="1600" dirty="0" err="1">
                <a:latin typeface="Courier New" panose="02070309020205020404" pitchFamily="49" charset="0"/>
              </a:rPr>
              <a:t>NYC_datetime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years = year(dates);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months = month(dates);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days = day(dates);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hours = hour(times);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minutes = minute(times);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seconds = second(times);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keep </a:t>
            </a:r>
            <a:r>
              <a:rPr lang="en-US" sz="1600" dirty="0" err="1">
                <a:latin typeface="Courier New" panose="02070309020205020404" pitchFamily="49" charset="0"/>
              </a:rPr>
              <a:t>time_hour</a:t>
            </a:r>
            <a:r>
              <a:rPr lang="en-US" sz="1600" dirty="0">
                <a:latin typeface="Courier New" panose="02070309020205020404" pitchFamily="49" charset="0"/>
              </a:rPr>
              <a:t> years months days hours minutes seconds;</a:t>
            </a: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algn="l"/>
            <a:endParaRPr lang="en-US" sz="1600" dirty="0">
              <a:latin typeface="Courier New" panose="02070309020205020404" pitchFamily="49" charset="0"/>
            </a:endParaRP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</a:rPr>
              <a:t>print</a:t>
            </a:r>
            <a:r>
              <a:rPr lang="en-US" sz="1600" dirty="0">
                <a:latin typeface="Courier New" panose="02070309020205020404" pitchFamily="49" charset="0"/>
              </a:rPr>
              <a:t> data=NYC_datetime2(</a:t>
            </a:r>
            <a:r>
              <a:rPr lang="en-US" sz="1600" dirty="0" err="1">
                <a:latin typeface="Courier New" panose="02070309020205020404" pitchFamily="49" charset="0"/>
              </a:rPr>
              <a:t>obs</a:t>
            </a:r>
            <a:r>
              <a:rPr lang="en-US" sz="1600" dirty="0">
                <a:latin typeface="Courier New" panose="02070309020205020404" pitchFamily="49" charset="0"/>
              </a:rPr>
              <a:t>=</a:t>
            </a:r>
            <a:r>
              <a:rPr lang="en-US" sz="1600" b="1" dirty="0">
                <a:latin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</a:rPr>
              <a:t>); 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title 'NYC Flight Dates and Times (first 10 only)';</a:t>
            </a:r>
          </a:p>
          <a:p>
            <a:r>
              <a:rPr lang="en-US" sz="1350" b="1" dirty="0">
                <a:solidFill>
                  <a:srgbClr val="000080"/>
                </a:solidFill>
                <a:latin typeface="Courier New" panose="02070309020205020404" pitchFamily="49" charset="0"/>
              </a:rPr>
              <a:t>run</a:t>
            </a:r>
            <a:r>
              <a:rPr lang="en-US" sz="135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  <a:endParaRPr lang="en-US" sz="1350" dirty="0">
              <a:solidFill>
                <a:srgbClr val="000000"/>
              </a:solidFill>
              <a:latin typeface="Gill Sans MT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70D7A3-EBCF-47D6-8A47-5A497F3BC8C5}"/>
              </a:ext>
            </a:extLst>
          </p:cNvPr>
          <p:cNvSpPr/>
          <p:nvPr/>
        </p:nvSpPr>
        <p:spPr>
          <a:xfrm>
            <a:off x="495751" y="1723269"/>
            <a:ext cx="2930653" cy="14697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3706BF-037E-45F5-9F5A-4DDC4DA3480E}"/>
              </a:ext>
            </a:extLst>
          </p:cNvPr>
          <p:cNvCxnSpPr>
            <a:cxnSpLocks/>
          </p:cNvCxnSpPr>
          <p:nvPr/>
        </p:nvCxnSpPr>
        <p:spPr>
          <a:xfrm flipV="1">
            <a:off x="3438943" y="2210861"/>
            <a:ext cx="1116140" cy="942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40544F-48AF-4302-A2BC-1FD219BF30AC}"/>
              </a:ext>
            </a:extLst>
          </p:cNvPr>
          <p:cNvSpPr txBox="1"/>
          <p:nvPr/>
        </p:nvSpPr>
        <p:spPr>
          <a:xfrm>
            <a:off x="4495800" y="1889660"/>
            <a:ext cx="27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Pulling out year/month/day and hours/minute/second from date information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264008-468D-4D77-A65D-07DCD2DAB038}"/>
              </a:ext>
            </a:extLst>
          </p:cNvPr>
          <p:cNvSpPr/>
          <p:nvPr/>
        </p:nvSpPr>
        <p:spPr>
          <a:xfrm>
            <a:off x="4029647" y="4112488"/>
            <a:ext cx="932305" cy="303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C34A1D-0DFD-48C4-B6FD-9D9A03CF97FA}"/>
              </a:ext>
            </a:extLst>
          </p:cNvPr>
          <p:cNvSpPr txBox="1"/>
          <p:nvPr/>
        </p:nvSpPr>
        <p:spPr>
          <a:xfrm>
            <a:off x="1753117" y="3664951"/>
            <a:ext cx="365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Print out first 10 observations only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31CE76-FBF4-3C19-5157-6996DE34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 formats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C1678D-8585-D741-EBE2-849448333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2"/>
          <a:stretch/>
        </p:blipFill>
        <p:spPr>
          <a:xfrm>
            <a:off x="5410200" y="4241415"/>
            <a:ext cx="3544774" cy="245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2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3AEA43D-0A91-4B81-90E3-56B00FEA828F}"/>
              </a:ext>
            </a:extLst>
          </p:cNvPr>
          <p:cNvSpPr txBox="1"/>
          <p:nvPr/>
        </p:nvSpPr>
        <p:spPr>
          <a:xfrm>
            <a:off x="1181290" y="1903029"/>
            <a:ext cx="73843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latin typeface="Courier New" panose="02070309020205020404" pitchFamily="49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</a:rPr>
              <a:t>sort</a:t>
            </a:r>
            <a:r>
              <a:rPr lang="en-US" sz="1600" dirty="0">
                <a:latin typeface="Courier New" panose="02070309020205020404" pitchFamily="49" charset="0"/>
              </a:rPr>
              <a:t> data=club;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	by team descending </a:t>
            </a:r>
            <a:r>
              <a:rPr lang="en-US" sz="1600" dirty="0" err="1">
                <a:latin typeface="Courier New" panose="02070309020205020404" pitchFamily="49" charset="0"/>
              </a:rPr>
              <a:t>percent_diff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</a:p>
          <a:p>
            <a:pPr algn="l"/>
            <a:endParaRPr lang="en-US" sz="1600" dirty="0">
              <a:latin typeface="Courier New" panose="02070309020205020404" pitchFamily="49" charset="0"/>
            </a:endParaRP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proc</a:t>
            </a:r>
            <a:r>
              <a:rPr lang="en-US" sz="1600" dirty="0">
                <a:latin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</a:rPr>
              <a:t>print</a:t>
            </a:r>
            <a:r>
              <a:rPr lang="en-US" sz="1600" dirty="0">
                <a:latin typeface="Courier New" panose="02070309020205020404" pitchFamily="49" charset="0"/>
              </a:rPr>
              <a:t> data=club;</a:t>
            </a:r>
          </a:p>
          <a:p>
            <a:pPr algn="l"/>
            <a:r>
              <a:rPr lang="en-US" sz="1600" dirty="0">
                <a:latin typeface="Courier New" panose="02070309020205020404" pitchFamily="49" charset="0"/>
              </a:rPr>
              <a:t>  title 'Original Data Set Sorted by Team and then </a:t>
            </a:r>
            <a:r>
              <a:rPr lang="en-US" sz="1600" dirty="0" err="1">
                <a:latin typeface="Courier New" panose="02070309020205020404" pitchFamily="49" charset="0"/>
              </a:rPr>
              <a:t>percent_diff</a:t>
            </a:r>
            <a:r>
              <a:rPr lang="en-US" sz="1600" dirty="0">
                <a:latin typeface="Courier New" panose="02070309020205020404" pitchFamily="49" charset="0"/>
              </a:rPr>
              <a:t> (descending order)';</a:t>
            </a:r>
          </a:p>
          <a:p>
            <a:pPr algn="l"/>
            <a:r>
              <a:rPr lang="en-US" sz="1600" b="1" dirty="0">
                <a:latin typeface="Courier New" panose="02070309020205020404" pitchFamily="49" charset="0"/>
              </a:rPr>
              <a:t>run</a:t>
            </a:r>
            <a:r>
              <a:rPr lang="en-US" sz="1600" dirty="0">
                <a:latin typeface="Courier New" panose="02070309020205020404" pitchFamily="49" charset="0"/>
              </a:rPr>
              <a:t>;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A339A-8E70-424A-B195-9925D5B85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343400"/>
            <a:ext cx="4808685" cy="2046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915EC-1FF8-4662-BE79-63B81F11A2EE}"/>
              </a:ext>
            </a:extLst>
          </p:cNvPr>
          <p:cNvSpPr txBox="1"/>
          <p:nvPr/>
        </p:nvSpPr>
        <p:spPr>
          <a:xfrm>
            <a:off x="7010400" y="4212481"/>
            <a:ext cx="1822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sorted by team first (alphabetically) and then by percent difference within team second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35AB86-43D1-786A-6D05-DAB1DBCF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 SORT</a:t>
            </a:r>
          </a:p>
        </p:txBody>
      </p:sp>
    </p:spTree>
    <p:extLst>
      <p:ext uri="{BB962C8B-B14F-4D97-AF65-F5344CB8AC3E}">
        <p14:creationId xmlns:p14="http://schemas.microsoft.com/office/powerpoint/2010/main" val="162402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PROC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7912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dirty="0"/>
              <a:t>Sort the data by one or more variables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dirty="0"/>
              <a:t>	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proc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sort data=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mydata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; by ID;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Can sort in descending order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000" dirty="0"/>
              <a:t>	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by descending ID;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Can sort sequentially by more than one variable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proc sort data=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mydata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; by id age; </a:t>
            </a:r>
            <a:r>
              <a:rPr lang="en-US" sz="2000" dirty="0"/>
              <a:t>(sorts by id and age within id)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Necessary for some statements (like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merge</a:t>
            </a:r>
            <a:r>
              <a:rPr lang="en-US" sz="2000" dirty="0"/>
              <a:t>)</a:t>
            </a:r>
          </a:p>
          <a:p>
            <a:pPr>
              <a:spcBef>
                <a:spcPts val="400"/>
              </a:spcBef>
            </a:pPr>
            <a:r>
              <a:rPr lang="en-US" sz="2000" dirty="0"/>
              <a:t>Can remove duplicates</a:t>
            </a:r>
          </a:p>
          <a:p>
            <a:pPr marL="457200" lvl="1" indent="0">
              <a:spcBef>
                <a:spcPts val="400"/>
              </a:spcBef>
              <a:buNone/>
            </a:pPr>
            <a:r>
              <a:rPr lang="en-US" sz="2000" dirty="0"/>
              <a:t>Use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out=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newdsname</a:t>
            </a:r>
            <a:r>
              <a:rPr lang="en-US" sz="2000" dirty="0"/>
              <a:t> so you don’t overwrite the data!</a:t>
            </a:r>
          </a:p>
          <a:p>
            <a:pPr marL="457200" indent="0">
              <a:spcBef>
                <a:spcPts val="400"/>
              </a:spcBef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proc sort data=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mydata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out=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newdata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nodup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; by ID;</a:t>
            </a:r>
          </a:p>
          <a:p>
            <a:pPr marL="457200" indent="0">
              <a:spcBef>
                <a:spcPts val="400"/>
              </a:spcBef>
              <a:buNone/>
            </a:pPr>
            <a:r>
              <a:rPr lang="en-US" sz="2000" dirty="0"/>
              <a:t>removes cases that are identical in all variables</a:t>
            </a:r>
          </a:p>
          <a:p>
            <a:pPr marL="457200" indent="0">
              <a:spcBef>
                <a:spcPts val="400"/>
              </a:spcBef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proc sort data=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mydata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out=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newdata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nodupkey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; by ID;</a:t>
            </a:r>
          </a:p>
          <a:p>
            <a:pPr marL="457200" indent="0">
              <a:spcBef>
                <a:spcPts val="400"/>
              </a:spcBef>
              <a:buNone/>
            </a:pPr>
            <a:r>
              <a:rPr lang="en-US" sz="2000" dirty="0"/>
              <a:t>removes cases with identical variable(s) in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by</a:t>
            </a:r>
            <a:r>
              <a:rPr lang="en-US" sz="2000" dirty="0"/>
              <a:t> statement</a:t>
            </a:r>
          </a:p>
        </p:txBody>
      </p:sp>
    </p:spTree>
    <p:extLst>
      <p:ext uri="{BB962C8B-B14F-4D97-AF65-F5344CB8AC3E}">
        <p14:creationId xmlns:p14="http://schemas.microsoft.com/office/powerpoint/2010/main" val="192229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nodup</a:t>
            </a:r>
            <a:r>
              <a:rPr lang="en-US" dirty="0"/>
              <a:t> vs.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nodupkey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29200"/>
          </a:xfrm>
        </p:spPr>
        <p:txBody>
          <a:bodyPr/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nodup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&amp;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nodupkey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(in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proc sort</a:t>
            </a:r>
            <a:r>
              <a:rPr lang="en-US" sz="2800" dirty="0"/>
              <a:t>)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restrict duplicates</a:t>
            </a:r>
          </a:p>
          <a:p>
            <a:r>
              <a:rPr lang="en-US" dirty="0"/>
              <a:t>Consider the following data:</a:t>
            </a:r>
          </a:p>
          <a:p>
            <a:pPr marL="2286000" indent="0">
              <a:buNone/>
            </a:pPr>
            <a:r>
              <a:rPr lang="en-US" sz="1600" dirty="0"/>
              <a:t>	ID	Var1</a:t>
            </a:r>
          </a:p>
          <a:p>
            <a:pPr marL="2286000" indent="0">
              <a:buNone/>
            </a:pPr>
            <a:r>
              <a:rPr lang="en-US" sz="1600" dirty="0"/>
              <a:t>	001	100</a:t>
            </a:r>
          </a:p>
          <a:p>
            <a:pPr marL="2286000" indent="0">
              <a:buNone/>
            </a:pPr>
            <a:r>
              <a:rPr lang="en-US" sz="1600" dirty="0"/>
              <a:t>	001 	100</a:t>
            </a:r>
          </a:p>
          <a:p>
            <a:pPr marL="2286000" indent="0">
              <a:buNone/>
            </a:pPr>
            <a:r>
              <a:rPr lang="en-US" sz="1600" dirty="0"/>
              <a:t>	001	200</a:t>
            </a:r>
          </a:p>
          <a:p>
            <a:pPr marL="2286000" indent="0">
              <a:buNone/>
            </a:pPr>
            <a:r>
              <a:rPr lang="en-US" sz="1600" dirty="0"/>
              <a:t>	002	100</a:t>
            </a:r>
          </a:p>
          <a:p>
            <a:pPr marL="2286000" indent="0">
              <a:buNone/>
            </a:pPr>
            <a:r>
              <a:rPr lang="en-US" sz="1600" dirty="0"/>
              <a:t>	002 	200</a:t>
            </a: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nodup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(with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by ID</a:t>
            </a:r>
            <a:r>
              <a:rPr lang="en-US" sz="2800" dirty="0"/>
              <a:t>) removes</a:t>
            </a:r>
            <a:r>
              <a:rPr lang="en-US" sz="2800" dirty="0">
                <a:solidFill>
                  <a:srgbClr val="FF0000"/>
                </a:solidFill>
              </a:rPr>
              <a:t> the 2</a:t>
            </a:r>
            <a:r>
              <a:rPr lang="en-US" sz="2800" baseline="30000" dirty="0">
                <a:solidFill>
                  <a:srgbClr val="FF0000"/>
                </a:solidFill>
              </a:rPr>
              <a:t>nd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obs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Keeps only the 1</a:t>
            </a:r>
            <a:r>
              <a:rPr lang="en-US" sz="2400" baseline="30000" dirty="0"/>
              <a:t>st</a:t>
            </a:r>
            <a:r>
              <a:rPr lang="en-US" sz="2400" dirty="0"/>
              <a:t> instance of the fully matched row</a:t>
            </a:r>
          </a:p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nodupkey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/>
              <a:t>with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by ID </a:t>
            </a:r>
            <a:r>
              <a:rPr lang="en-US" sz="2800" dirty="0"/>
              <a:t>removes 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the 2</a:t>
            </a:r>
            <a:r>
              <a:rPr lang="en-US" sz="28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nd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3</a:t>
            </a:r>
            <a:r>
              <a:rPr lang="en-US" sz="28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rd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, and 5</a:t>
            </a:r>
            <a:r>
              <a:rPr lang="en-US" sz="2800" baseline="300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obs</a:t>
            </a:r>
            <a:endParaRPr lang="en-US" sz="2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2400" dirty="0"/>
              <a:t>Keeps only the first row per BY group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2819400" y="3276600"/>
            <a:ext cx="1828800" cy="304800"/>
          </a:xfrm>
          <a:prstGeom prst="roundRect">
            <a:avLst/>
          </a:prstGeom>
          <a:solidFill>
            <a:srgbClr val="FF0000">
              <a:alpha val="50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ptos Display" panose="020B00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200400" y="3581400"/>
            <a:ext cx="1828800" cy="304800"/>
          </a:xfrm>
          <a:prstGeom prst="roundRect">
            <a:avLst/>
          </a:prstGeom>
          <a:solidFill>
            <a:schemeClr val="tx2">
              <a:lumMod val="90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ptos Display" panose="020B00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200400" y="4114800"/>
            <a:ext cx="1828800" cy="304800"/>
          </a:xfrm>
          <a:prstGeom prst="roundRect">
            <a:avLst/>
          </a:prstGeom>
          <a:solidFill>
            <a:schemeClr val="tx2">
              <a:lumMod val="90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ptos Display" panose="020B0004020202020204" pitchFamily="34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B134AA8F-B5CC-4526-B028-F6CAA6F4967E}"/>
              </a:ext>
            </a:extLst>
          </p:cNvPr>
          <p:cNvSpPr/>
          <p:nvPr/>
        </p:nvSpPr>
        <p:spPr bwMode="auto">
          <a:xfrm>
            <a:off x="3200400" y="3271284"/>
            <a:ext cx="1828800" cy="304800"/>
          </a:xfrm>
          <a:prstGeom prst="roundRect">
            <a:avLst/>
          </a:prstGeom>
          <a:solidFill>
            <a:schemeClr val="tx2">
              <a:lumMod val="90000"/>
              <a:alpha val="5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Appending and Concatenating (SET Statement)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/>
              <a:t>Appending and concatenating involves combining SAS data sets (vertically), one after the other, into a single SAS data set.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</p:txBody>
      </p:sp>
      <p:sp>
        <p:nvSpPr>
          <p:cNvPr id="1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94D5B-8296-40CD-9DFB-DB53222A6BBD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79450" y="2230438"/>
            <a:ext cx="2409825" cy="3795712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614488" y="3824288"/>
            <a:ext cx="501740" cy="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/>
            <a:r>
              <a:rPr lang="en-US" sz="48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+</a:t>
            </a:r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430588" y="2330451"/>
            <a:ext cx="5064125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1" indent="-342900" algn="l" eaLnBrk="0" hangingPunct="0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Appending adds the observations in the second data set directly to the end of the original data set</a:t>
            </a:r>
          </a:p>
          <a:p>
            <a:pPr lvl="2" indent="-342900" algn="l" eaLnBrk="0" hangingPunct="0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Modifies, doesn’t create new dataset</a:t>
            </a:r>
          </a:p>
          <a:p>
            <a:pPr lvl="2" indent="-342900" algn="l" eaLnBrk="0" hangingPunct="0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Requires matching structures </a:t>
            </a:r>
          </a:p>
          <a:p>
            <a:pPr lvl="2" indent="-342900" algn="l" eaLnBrk="0" hangingPunct="0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</a:rPr>
              <a:t>PROC APPEND</a:t>
            </a:r>
          </a:p>
          <a:p>
            <a:pPr lvl="2" indent="-342900" algn="l" eaLnBrk="0" hangingPunct="0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n"/>
            </a:pPr>
            <a:endParaRPr lang="en-US" sz="20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  <a:p>
            <a:pPr lvl="1" indent="-342900" algn="l" eaLnBrk="0" hangingPunct="0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Concatenating copies all observations from the first data set and then copies all observations from one or more successive data sets into a new data set. </a:t>
            </a:r>
          </a:p>
          <a:p>
            <a:pPr lvl="2" indent="-342900" algn="l" eaLnBrk="0" hangingPunct="0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More flexible, but slower</a:t>
            </a:r>
          </a:p>
          <a:p>
            <a:pPr lvl="2" indent="-342900" algn="l" eaLnBrk="0" hangingPunct="0">
              <a:spcBef>
                <a:spcPct val="20000"/>
              </a:spcBef>
              <a:buClr>
                <a:srgbClr val="003399"/>
              </a:buClr>
              <a:buSzPct val="70000"/>
              <a:buFont typeface="Wingdings" pitchFamily="2" charset="2"/>
              <a:buChar char="n"/>
            </a:pPr>
            <a:r>
              <a:rPr lang="en-US" sz="20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DATA step</a:t>
            </a:r>
          </a:p>
        </p:txBody>
      </p:sp>
      <p:graphicFrame>
        <p:nvGraphicFramePr>
          <p:cNvPr id="450857" name="Group 297"/>
          <p:cNvGraphicFramePr>
            <a:graphicFrameLocks noGrp="1"/>
          </p:cNvGraphicFramePr>
          <p:nvPr/>
        </p:nvGraphicFramePr>
        <p:xfrm>
          <a:off x="946150" y="4678363"/>
          <a:ext cx="1870075" cy="109728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241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SAS Data Set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50858" name="Group 298"/>
          <p:cNvGraphicFramePr>
            <a:graphicFrameLocks noGrp="1"/>
          </p:cNvGraphicFramePr>
          <p:nvPr/>
        </p:nvGraphicFramePr>
        <p:xfrm>
          <a:off x="946150" y="2449513"/>
          <a:ext cx="1870075" cy="1371600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SAS Data Set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440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Merging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71563"/>
            <a:ext cx="7848600" cy="5348287"/>
          </a:xfrm>
        </p:spPr>
        <p:txBody>
          <a:bodyPr/>
          <a:lstStyle/>
          <a:p>
            <a:pPr marL="0" indent="0" eaLnBrk="1" hangingPunct="1"/>
            <a:r>
              <a:rPr lang="en-US"/>
              <a:t>Merging involves combining observations from two or more SAS data sets into a single observation in a new SAS data set.</a:t>
            </a:r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endParaRPr lang="en-US"/>
          </a:p>
          <a:p>
            <a:pPr marL="0" indent="0" eaLnBrk="1" hangingPunct="1"/>
            <a:r>
              <a:rPr lang="en-US"/>
              <a:t>Observations can be merged based on their positions in the original data sets or merged by one or more common variables. </a:t>
            </a:r>
          </a:p>
        </p:txBody>
      </p:sp>
      <p:sp>
        <p:nvSpPr>
          <p:cNvPr id="1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E043C-4E7F-4258-8302-5F6FFE4D68E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3" name="Rectangle 7"/>
          <p:cNvSpPr>
            <a:spLocks noChangeAspect="1" noChangeArrowheads="1"/>
          </p:cNvSpPr>
          <p:nvPr/>
        </p:nvSpPr>
        <p:spPr bwMode="auto">
          <a:xfrm>
            <a:off x="720725" y="2382838"/>
            <a:ext cx="4910138" cy="2066925"/>
          </a:xfrm>
          <a:prstGeom prst="rect">
            <a:avLst/>
          </a:prstGeom>
          <a:solidFill>
            <a:srgbClr val="F2F2F2"/>
          </a:solidFill>
          <a:ln w="38100">
            <a:solidFill>
              <a:srgbClr val="000000"/>
            </a:solidFill>
            <a:miter lim="800000"/>
            <a:headEnd type="none" w="med" len="lg"/>
            <a:tailEnd type="none" w="med" len="lg"/>
          </a:ln>
        </p:spPr>
        <p:txBody>
          <a:bodyPr wrap="none" lIns="88900" tIns="88900" rIns="88900" bIns="88900" anchor="ctr"/>
          <a:lstStyle/>
          <a:p>
            <a:pPr algn="l" eaLnBrk="0" hangingPunct="0"/>
            <a:endParaRPr lang="en-US" sz="2400" dirty="0">
              <a:solidFill>
                <a:srgbClr val="000000"/>
              </a:solidFill>
              <a:latin typeface="Aptos Display" panose="020B0004020202020204" pitchFamily="34" charset="0"/>
              <a:cs typeface="+mn-cs"/>
            </a:endParaRPr>
          </a:p>
        </p:txBody>
      </p:sp>
      <p:graphicFrame>
        <p:nvGraphicFramePr>
          <p:cNvPr id="452096" name="Group 512"/>
          <p:cNvGraphicFramePr>
            <a:graphicFrameLocks noGrp="1"/>
          </p:cNvGraphicFramePr>
          <p:nvPr/>
        </p:nvGraphicFramePr>
        <p:xfrm>
          <a:off x="3659188" y="2703513"/>
          <a:ext cx="1757362" cy="1384552"/>
        </p:xfrm>
        <a:graphic>
          <a:graphicData uri="http://schemas.openxmlformats.org/drawingml/2006/table">
            <a:tbl>
              <a:tblPr/>
              <a:tblGrid>
                <a:gridCol w="72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5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SAS Data Set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5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2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52097" name="Group 513"/>
          <p:cNvGraphicFramePr>
            <a:graphicFrameLocks noGrp="1"/>
          </p:cNvGraphicFramePr>
          <p:nvPr/>
        </p:nvGraphicFramePr>
        <p:xfrm>
          <a:off x="946150" y="2709863"/>
          <a:ext cx="1870075" cy="1371600"/>
        </p:xfrm>
        <a:graphic>
          <a:graphicData uri="http://schemas.openxmlformats.org/drawingml/2006/table">
            <a:tbl>
              <a:tblPr/>
              <a:tblGrid>
                <a:gridCol w="57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 Display" panose="020B0004020202020204" pitchFamily="34" charset="0"/>
                        </a:rPr>
                        <a:t>SAS Data Set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88900" marR="889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lg"/>
                      <a:tailEnd type="none" w="med" len="lg"/>
                    </a:lnB>
                    <a:lnTlToBr cap="flat">
                      <a:noFill/>
                    </a:lnTlToBr>
                    <a:lnBlToTr cap="flat">
                      <a:noFill/>
                    </a:lnBlToTr>
                    <a:solidFill>
                      <a:srgbClr val="FFF2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75" name="Text Box 439"/>
          <p:cNvSpPr txBox="1">
            <a:spLocks noChangeArrowheads="1"/>
          </p:cNvSpPr>
          <p:nvPr/>
        </p:nvSpPr>
        <p:spPr bwMode="auto">
          <a:xfrm>
            <a:off x="2965450" y="3071813"/>
            <a:ext cx="501740" cy="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med" len="lg"/>
                <a:tailEnd type="none" w="med" len="lg"/>
              </a14:hiddenLine>
            </a:ext>
          </a:extLst>
        </p:spPr>
        <p:txBody>
          <a:bodyPr wrap="none" lIns="88900" tIns="88900" rIns="88900" bIns="889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0" hangingPunct="0"/>
            <a:r>
              <a:rPr lang="en-US" sz="4800" dirty="0">
                <a:solidFill>
                  <a:srgbClr val="000000"/>
                </a:solidFill>
                <a:latin typeface="Aptos Display" panose="020B0004020202020204" pitchFamily="34" charset="0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34779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EZW4gVGVpbG5laG1lcm4gZGllIFNlaXRlbmxlaXN0ZSBhbnplaWdlbiIvPg0KCQk8dWl0ZXh0IG5hbWU9IkRPQ1dSQVBfVElUTEUiIHZhbHVlPSJCcmVlemU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U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T1VUTElORSIgdmFsdWU9IlBsYW4iLz4NCgkJPHVpdGV4dCBuYW1lPSJUQUJfVEhVTUIiIHZhbHVlPSIgTWluaWF0dXJlIi8+DQoJCTx1aXRleHQgbmFtZT0iVEFCX05PVEVTIiB2YWx1ZT0iTm90ZXMiLz4NCgkJPHVpdGV4dCBuYW1lPSJUQUJfU0VBUkNIIiB2YWx1ZT0iIENoZXJjaGVy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CTx1aXRleHQgbmFtZT0iRE9DV1JBUF9USVRMRSIgdmFsdWU9IlBpw6hjZSBqb2ludGUgQnJlZXpl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OCteOCpOODieODkOODvOOCkuWPguWKoOiAheOBq+imi+OBm+OCiyIvPg0KCQk8dWl0ZXh0IG5hbWU9IkRPQ1dSQVBfVElUTEUiIHZhbHVlPSJCcmVlemU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ssLjsl6zsnpDsl5Dqsowg7IS466GcIOunieuMgCDrs7TsnbTquLAiLz4NCgkJPHVpdGV4dCBuYW1lPSJET0NXUkFQX1RJVExFIiB2YWx1ZT0iQnJlZXplIO2MjOydvCDssqjrtoAiLz4NCgkJPHVpdGV4dCBuYW1lPSJET0NXUkFQX01TRyIgdmFsdWU9IuuCtCDsu7Ttk6jthLDsl5Ag7KCA7J6lIi8+DQoJCTx1aXRleHQgbmFtZT0iRE9DV1JBUF9QUk9NUFQiIHZhbHVlPSLtgbTrpq3tlZjsl6wg64uk7Jq066Gc65OcIi8+DQoJPC9sYW5ndWFnZT4NCjwvY29uZmlndXJhdGlvbj4NCg=="/>
  <p:tag name="MMPROD_UIDATA" val="&lt;database version=&quot;6.0&quot;&gt;&lt;object type=&quot;1&quot; unique_id=&quot;10001&quot;&gt;&lt;property id=&quot;20141&quot; value=&quot;Lesson01&quot;/&gt;&lt;property id=&quot;20224&quot; value=&quot;C:\My Documents\SASWeb\Lesson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ubH 6420&amp;#x0D;&amp;#x0A;Introduction to SAS Programming&amp;quot;&quot;/&gt;&lt;property id=&quot;20301&quot; value=&quot;Introduction PH6420&quot;/&gt;&lt;property id=&quot;20302&quot; value=&quot;0&quot;/&gt;&lt;property id=&quot;20303&quot; value=&quot;-1&quot;/&gt;&lt;property id=&quot;20304&quot; value=&quot;-1&quot;/&gt;&lt;property id=&quot;20307&quot; value=&quot;257&quot;/&gt;&lt;property id=&quot;20309&quot; value=&quot;-1&quot;/&gt;&lt;/object&gt;&lt;object type=&quot;3&quot; unique_id=&quot;10005&quot;&gt;&lt;property id=&quot;20148&quot; value=&quot;5&quot;/&gt;&lt;property id=&quot;20300&quot; value=&quot;Slide 2 - &amp;quot;Course Information&amp;quot;&quot;/&gt;&lt;property id=&quot;20301&quot; value=&quot;Course Information&quot;/&gt;&lt;property id=&quot;20302&quot; value=&quot;0&quot;/&gt;&lt;property id=&quot;20303&quot; value=&quot;-1&quot;/&gt;&lt;property id=&quot;20304&quot; value=&quot;-1&quot;/&gt;&lt;property id=&quot;20307&quot; value=&quot;258&quot;/&gt;&lt;property id=&quot;20309&quot; value=&quot;-1&quot;/&gt;&lt;/object&gt;&lt;object type=&quot;3&quot; unique_id=&quot;10006&quot;&gt;&lt;property id=&quot;20148&quot; value=&quot;5&quot;/&gt;&lt;property id=&quot;20300&quot; value=&quot;Slide 3 - &amp;quot;Class Structure&amp;quot;&quot;/&gt;&lt;property id=&quot;20301&quot; value=&quot;Class Structure&quot;/&gt;&lt;property id=&quot;20302&quot; value=&quot;0&quot;/&gt;&lt;property id=&quot;20303&quot; value=&quot;-1&quot;/&gt;&lt;property id=&quot;20304&quot; value=&quot;-1&quot;/&gt;&lt;property id=&quot;20307&quot; value=&quot;292&quot;/&gt;&lt;property id=&quot;20309&quot; value=&quot;-1&quot;/&gt;&lt;/object&gt;&lt;object type=&quot;3&quot; unique_id=&quot;10007&quot;&gt;&lt;property id=&quot;20148&quot; value=&quot;5&quot;/&gt;&lt;property id=&quot;20300&quot; value=&quot;Slide 4 - &amp;quot;Obtaining PC SAS&amp;#x0D;&amp;#x0A;(1-Year License)&amp;quot;&quot;/&gt;&lt;property id=&quot;20301&quot; value=&quot;PC SAS License&quot;/&gt;&lt;property id=&quot;20302&quot; value=&quot;0&quot;/&gt;&lt;property id=&quot;20303&quot; value=&quot;-1&quot;/&gt;&lt;property id=&quot;20304&quot; value=&quot;-1&quot;/&gt;&lt;property id=&quot;20307&quot; value=&quot;263&quot;/&gt;&lt;property id=&quot;20309&quot; value=&quot;-1&quot;/&gt;&lt;/object&gt;&lt;object type=&quot;3&quot; unique_id=&quot;10008&quot;&gt;&lt;property id=&quot;20148&quot; value=&quot;5&quot;/&gt;&lt;property id=&quot;20300&quot; value=&quot;Slide 8 - &amp;quot;What is SAS ?&amp;quot;&quot;/&gt;&lt;property id=&quot;20301&quot; value=&quot;What is SAS?&quot;/&gt;&lt;property id=&quot;20302&quot; value=&quot;0&quot;/&gt;&lt;property id=&quot;20303&quot; value=&quot;-1&quot;/&gt;&lt;property id=&quot;20304&quot; value=&quot;-1&quot;/&gt;&lt;property id=&quot;20307&quot; value=&quot;291&quot;/&gt;&lt;property id=&quot;20309&quot; value=&quot;-1&quot;/&gt;&lt;/object&gt;&lt;object type=&quot;3&quot; unique_id=&quot;10009&quot;&gt;&lt;property id=&quot;20148&quot; value=&quot;5&quot;/&gt;&lt;property id=&quot;20300&quot; value=&quot;Slide 9 - &amp;quot;SAS Usage&amp;quot;&quot;/&gt;&lt;property id=&quot;20301&quot; value=&quot;SAS Usage&quot;/&gt;&lt;property id=&quot;20302&quot; value=&quot;0&quot;/&gt;&lt;property id=&quot;20303&quot; value=&quot;-1&quot;/&gt;&lt;property id=&quot;20304&quot; value=&quot;-1&quot;/&gt;&lt;property id=&quot;20307&quot; value=&quot;265&quot;/&gt;&lt;property id=&quot;20309&quot; value=&quot;-1&quot;/&gt;&lt;/object&gt;&lt;object type=&quot;3&quot; unique_id=&quot;10010&quot;&gt;&lt;property id=&quot;20148&quot; value=&quot;5&quot;/&gt;&lt;property id=&quot;20300&quot; value=&quot;Slide 7 - &amp;quot;Strengths of SAS&amp;quot;&quot;/&gt;&lt;property id=&quot;20303&quot; value=&quot;-1&quot;/&gt;&lt;property id=&quot;20307&quot; value=&quot;285&quot;/&gt;&lt;/object&gt;&lt;object type=&quot;3&quot; unique_id=&quot;10011&quot;&gt;&lt;property id=&quot;20148&quot; value=&quot;5&quot;/&gt;&lt;property id=&quot;20300&quot; value=&quot;Slide 10 - &amp;quot;Parts of SAS Program&amp;quot;&quot;/&gt;&lt;property id=&quot;20301&quot; value=&quot;Parts of SAS Program&quot;/&gt;&lt;property id=&quot;20302&quot; value=&quot;0&quot;/&gt;&lt;property id=&quot;20303&quot; value=&quot;-1&quot;/&gt;&lt;property id=&quot;20304&quot; value=&quot;-1&quot;/&gt;&lt;property id=&quot;20307&quot; value=&quot;286&quot;/&gt;&lt;property id=&quot;20309&quot; value=&quot;-1&quot;/&gt;&lt;/object&gt;&lt;object type=&quot;3&quot; unique_id=&quot;10012&quot;&gt;&lt;property id=&quot;20148&quot; value=&quot;5&quot;/&gt;&lt;property id=&quot;20300&quot; value=&quot;Slide 11&quot;/&gt;&lt;property id=&quot;20301&quot; value=&quot;Diagram of Data Flow&quot;/&gt;&lt;property id=&quot;20302&quot; value=&quot;0&quot;/&gt;&lt;property id=&quot;20303&quot; value=&quot;-1&quot;/&gt;&lt;property id=&quot;20304&quot; value=&quot;-1&quot;/&gt;&lt;property id=&quot;20307&quot; value=&quot;266&quot;/&gt;&lt;property id=&quot;20309&quot; value=&quot;-1&quot;/&gt;&lt;/object&gt;&lt;object type=&quot;3&quot; unique_id=&quot;10013&quot;&gt;&lt;property id=&quot;20148&quot; value=&quot;5&quot;/&gt;&lt;property id=&quot;20300&quot; value=&quot;Slide 12 - &amp;quot;Structure of Data&amp;quot;&quot;/&gt;&lt;property id=&quot;20301&quot; value=&quot;Structure of Data&quot;/&gt;&lt;property id=&quot;20302&quot; value=&quot;0&quot;/&gt;&lt;property id=&quot;20303&quot; value=&quot;-1&quot;/&gt;&lt;property id=&quot;20304&quot; value=&quot;-1&quot;/&gt;&lt;property id=&quot;20307&quot; value=&quot;267&quot;/&gt;&lt;property id=&quot;20309&quot; value=&quot;-1&quot;/&gt;&lt;/object&gt;&lt;object type=&quot;3&quot; unique_id=&quot;10014&quot;&gt;&lt;property id=&quot;20148&quot; value=&quot;5&quot;/&gt;&lt;property id=&quot;20300&quot; value=&quot;Slide 13 - &amp;quot;Example of Data&amp;quot;&quot;/&gt;&lt;property id=&quot;20301&quot; value=&quot;Example Data&quot;/&gt;&lt;property id=&quot;20302&quot; value=&quot;0&quot;/&gt;&lt;property id=&quot;20303&quot; value=&quot;-1&quot;/&gt;&lt;property id=&quot;20304&quot; value=&quot;-1&quot;/&gt;&lt;property id=&quot;20307&quot; value=&quot;268&quot;/&gt;&lt;property id=&quot;20309&quot; value=&quot;-1&quot;/&gt;&lt;/object&gt;&lt;object type=&quot;3&quot; unique_id=&quot;10015&quot;&gt;&lt;property id=&quot;20148&quot; value=&quot;5&quot;/&gt;&lt;property id=&quot;20300&quot; value=&quot;Slide 14 - &amp;quot;Types of Variables In SAS&amp;quot;&quot;/&gt;&lt;property id=&quot;20301&quot; value=&quot;Data Types in SAS&quot;/&gt;&lt;property id=&quot;20302&quot; value=&quot;0&quot;/&gt;&lt;property id=&quot;20303&quot; value=&quot;-1&quot;/&gt;&lt;property id=&quot;20304&quot; value=&quot;-1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5 - &amp;quot;Rules for SAS Statements &amp;quot;&quot;/&gt;&lt;property id=&quot;20301&quot; value=&quot;Rules for SAS Statements&quot;/&gt;&lt;property id=&quot;20302&quot; value=&quot;0&quot;/&gt;&lt;property id=&quot;20303&quot; value=&quot;-1&quot;/&gt;&lt;property id=&quot;20304&quot; value=&quot;-1&quot;/&gt;&lt;property id=&quot;20307&quot; value=&quot;287&quot;/&gt;&lt;property id=&quot;20309&quot; value=&quot;-1&quot;/&gt;&lt;/object&gt;&lt;object type=&quot;3&quot; unique_id=&quot;10017&quot;&gt;&lt;property id=&quot;20148&quot; value=&quot;5&quot;/&gt;&lt;property id=&quot;20300&quot; value=&quot;Slide 16 - &amp;quot;Rules for SAS Statements &amp;quot;&quot;/&gt;&lt;property id=&quot;20301&quot; value=&quot;Rules (Cont)&quot;/&gt;&lt;property id=&quot;20302&quot; value=&quot;0&quot;/&gt;&lt;property id=&quot;20303&quot; value=&quot;-1&quot;/&gt;&lt;property id=&quot;20304&quot; value=&quot;-1&quot;/&gt;&lt;property id=&quot;20307&quot; value=&quot;288&quot;/&gt;&lt;property id=&quot;20309&quot; value=&quot;-1&quot;/&gt;&lt;/object&gt;&lt;object type=&quot;3&quot; unique_id=&quot;10018&quot;&gt;&lt;property id=&quot;20148&quot; value=&quot;5&quot;/&gt;&lt;property id=&quot;20300&quot; value=&quot;Slide 17 - &amp;quot;Rules for SAS Variables&amp;quot;&quot;/&gt;&lt;property id=&quot;20301&quot; value=&quot;Rules for SAS Variables&quot;/&gt;&lt;property id=&quot;20302&quot; value=&quot;0&quot;/&gt;&lt;property id=&quot;20303&quot; value=&quot;-1&quot;/&gt;&lt;property id=&quot;20304&quot; value=&quot;-1&quot;/&gt;&lt;property id=&quot;20307&quot; value=&quot;290&quot;/&gt;&lt;property id=&quot;20309&quot; value=&quot;-1&quot;/&gt;&lt;/object&gt;&lt;object type=&quot;3&quot; unique_id=&quot;10019&quot;&gt;&lt;property id=&quot;20148&quot; value=&quot;5&quot;/&gt;&lt;property id=&quot;20300&quot; value=&quot;Slide 18&quot;/&gt;&lt;property id=&quot;20301&quot; value=&quot;Example Program&quot;/&gt;&lt;property id=&quot;20302&quot; value=&quot;0&quot;/&gt;&lt;property id=&quot;20303&quot; value=&quot;-1&quot;/&gt;&lt;property id=&quot;20304&quot; value=&quot;-1&quot;/&gt;&lt;property id=&quot;20307&quot; value=&quot;273&quot;/&gt;&lt;property id=&quot;20309&quot; value=&quot;-1&quot;/&gt;&lt;/object&gt;&lt;object type=&quot;3&quot; unique_id=&quot;10020&quot;&gt;&lt;property id=&quot;20148&quot; value=&quot;5&quot;/&gt;&lt;property id=&quot;20300&quot; value=&quot;Slide 19&quot;/&gt;&lt;property id=&quot;20301&quot; value=&quot;Example Program (Cont)&quot;/&gt;&lt;property id=&quot;20302&quot; value=&quot;0&quot;/&gt;&lt;property id=&quot;20303&quot; value=&quot;-1&quot;/&gt;&lt;property id=&quot;20304&quot; value=&quot;-1&quot;/&gt;&lt;property id=&quot;20307&quot; value=&quot;274&quot;/&gt;&lt;property id=&quot;20309&quot; value=&quot;-1&quot;/&gt;&lt;/object&gt;&lt;object type=&quot;3&quot; unique_id=&quot;10021&quot;&gt;&lt;property id=&quot;20148&quot; value=&quot;5&quot;/&gt;&lt;property id=&quot;20300&quot; value=&quot;Slide 20&quot;/&gt;&lt;property id=&quot;20301&quot; value=&quot;Example Program (Cont)&quot;/&gt;&lt;property id=&quot;20302&quot; value=&quot;0&quot;/&gt;&lt;property id=&quot;20303&quot; value=&quot;-1&quot;/&gt;&lt;property id=&quot;20304&quot; value=&quot;-1&quot;/&gt;&lt;property id=&quot;20307&quot; value=&quot;275&quot;/&gt;&lt;property id=&quot;20309&quot; value=&quot;-1&quot;/&gt;&lt;/object&gt;&lt;object type=&quot;3&quot; unique_id=&quot;10022&quot;&gt;&lt;property id=&quot;20148&quot; value=&quot;5&quot;/&gt;&lt;property id=&quot;20300&quot; value=&quot;Slide 21 - &amp;quot; Main SAS Windows (PC)&amp;quot;&quot;/&gt;&lt;property id=&quot;20301&quot; value=&quot;Main SAS Windows&quot;/&gt;&lt;property id=&quot;20302&quot; value=&quot;0&quot;/&gt;&lt;property id=&quot;20303&quot; value=&quot;-1&quot;/&gt;&lt;property id=&quot;20304&quot; value=&quot;-1&quot;/&gt;&lt;property id=&quot;20307&quot; value=&quot;276&quot;/&gt;&lt;property id=&quot;20309&quot; value=&quot;-1&quot;/&gt;&lt;/object&gt;&lt;object type=&quot;3&quot; unique_id=&quot;10023&quot;&gt;&lt;property id=&quot;20148&quot; value=&quot;5&quot;/&gt;&lt;property id=&quot;20300&quot; value=&quot;Slide 22&quot;/&gt;&lt;property id=&quot;20301&quot; value=&quot;Picture of SAS Windows&quot;/&gt;&lt;property id=&quot;20302&quot; value=&quot;0&quot;/&gt;&lt;property id=&quot;20303&quot; value=&quot;-1&quot;/&gt;&lt;property id=&quot;20304&quot; value=&quot;-1&quot;/&gt;&lt;property id=&quot;20307&quot; value=&quot;293&quot;/&gt;&lt;property id=&quot;20309&quot; value=&quot;-1&quot;/&gt;&lt;/object&gt;&lt;object type=&quot;3&quot; unique_id=&quot;10024&quot;&gt;&lt;property id=&quot;20148&quot; value=&quot;5&quot;/&gt;&lt;property id=&quot;20300&quot; value=&quot;Slide 23 - &amp;quot;Messages in SAS Log&amp;quot;&quot;/&gt;&lt;property id=&quot;20301&quot; value=&quot;Messages in SAS Log&quot;/&gt;&lt;property id=&quot;20302&quot; value=&quot;0&quot;/&gt;&lt;property id=&quot;20303&quot; value=&quot;-1&quot;/&gt;&lt;property id=&quot;20304&quot; value=&quot;-1&quot;/&gt;&lt;property id=&quot;20307&quot; value=&quot;279&quot;/&gt;&lt;property id=&quot;20309&quot; value=&quot;-1&quot;/&gt;&lt;/object&gt;&lt;object type=&quot;3&quot; unique_id=&quot;10025&quot;&gt;&lt;property id=&quot;20148&quot; value=&quot;5&quot;/&gt;&lt;property id=&quot;20300&quot; value=&quot;Slide 24&quot;/&gt;&lt;property id=&quot;20301&quot; value=&quot;Entire SAS Program&quot;/&gt;&lt;property id=&quot;20302&quot; value=&quot;0&quot;/&gt;&lt;property id=&quot;20303&quot; value=&quot;-1&quot;/&gt;&lt;property id=&quot;20304&quot; value=&quot;-1&quot;/&gt;&lt;property id=&quot;20307&quot; value=&quot;280&quot;/&gt;&lt;property id=&quot;20309&quot; value=&quot;-1&quot;/&gt;&lt;/object&gt;&lt;object type=&quot;3&quot; unique_id=&quot;10026&quot;&gt;&lt;property id=&quot;20148&quot; value=&quot;5&quot;/&gt;&lt;property id=&quot;20300&quot; value=&quot;Slide 25&quot;/&gt;&lt;property id=&quot;20301&quot; value=&quot;Example Program - Log&quot;/&gt;&lt;property id=&quot;20302&quot; value=&quot;0&quot;/&gt;&lt;property id=&quot;20303&quot; value=&quot;-1&quot;/&gt;&lt;property id=&quot;20304&quot; value=&quot;-1&quot;/&gt;&lt;property id=&quot;20307&quot; value=&quot;281&quot;/&gt;&lt;property id=&quot;20309&quot; value=&quot;-1&quot;/&gt;&lt;/object&gt;&lt;object type=&quot;3&quot; unique_id=&quot;10027&quot;&gt;&lt;property id=&quot;20148&quot; value=&quot;5&quot;/&gt;&lt;property id=&quot;20300&quot; value=&quot;Slide 26&quot;/&gt;&lt;property id=&quot;20301&quot; value=&quot;SAS Log (Cont)&quot;/&gt;&lt;property id=&quot;20302&quot; value=&quot;0&quot;/&gt;&lt;property id=&quot;20303&quot; value=&quot;-1&quot;/&gt;&lt;property id=&quot;20304&quot; value=&quot;-1&quot;/&gt;&lt;property id=&quot;20307&quot; value=&quot;282&quot;/&gt;&lt;property id=&quot;20309&quot; value=&quot;-1&quot;/&gt;&lt;/object&gt;&lt;object type=&quot;3&quot; unique_id=&quot;10028&quot;&gt;&lt;property id=&quot;20148&quot; value=&quot;5&quot;/&gt;&lt;property id=&quot;20300&quot; value=&quot;Slide 27&quot;/&gt;&lt;property id=&quot;20301&quot; value=&quot;Contents of Output Window&quot;/&gt;&lt;property id=&quot;20302&quot; value=&quot;0&quot;/&gt;&lt;property id=&quot;20303&quot; value=&quot;-1&quot;/&gt;&lt;property id=&quot;20304&quot; value=&quot;-1&quot;/&gt;&lt;property id=&quot;20307&quot; value=&quot;283&quot;/&gt;&lt;property id=&quot;20309&quot; value=&quot;-1&quot;/&gt;&lt;/object&gt;&lt;object type=&quot;3&quot; unique_id=&quot;10029&quot;&gt;&lt;property id=&quot;20148&quot; value=&quot;5&quot;/&gt;&lt;property id=&quot;20300&quot; value=&quot;Slide 28 - &amp;quot;Some common procedures&amp;quot;&quot;/&gt;&lt;property id=&quot;20301&quot; value=&quot;Common SAS Procedures&quot;/&gt;&lt;property id=&quot;20302&quot; value=&quot;0&quot;/&gt;&lt;property id=&quot;20303&quot; value=&quot;-1&quot;/&gt;&lt;property id=&quot;20304&quot; value=&quot;-1&quot;/&gt;&lt;property id=&quot;20307&quot; value=&quot;284&quot;/&gt;&lt;property id=&quot;20309&quot; value=&quot;-1&quot;/&gt;&lt;/object&gt;&lt;object type=&quot;3&quot; unique_id=&quot;10030&quot;&gt;&lt;property id=&quot;20148&quot; value=&quot;5&quot;/&gt;&lt;property id=&quot;20300&quot; value=&quot;Slide 5 - &amp;quot;Course Resources&amp;quot;&quot;/&gt;&lt;property id=&quot;20303&quot; value=&quot;-1&quot;/&gt;&lt;property id=&quot;20307&quot; value=&quot;294&quot;/&gt;&lt;property id=&quot;20309&quot; value=&quot;-1&quot;/&gt;&lt;/object&gt;&lt;object type=&quot;3&quot; unique_id=&quot;10031&quot;&gt;&lt;property id=&quot;20148&quot; value=&quot;5&quot;/&gt;&lt;property id=&quot;20300&quot; value=&quot;Slide 6 - &amp;quot;SAS OS/Environment&amp;quot;&quot;/&gt;&lt;property id=&quot;20307&quot; value=&quot;296&quot;/&gt;&lt;property id=&quot;20309&quot; value=&quot;-1&quot;/&gt;&lt;/object&gt;&lt;object type=&quot;3&quot; unique_id=&quot;10032&quot;&gt;&lt;property id=&quot;20148&quot; value=&quot;5&quot;/&gt;&lt;property id=&quot;20300&quot; value=&quot;Slide 7 - &amp;quot;Lecture 1 Readings&amp;quot;&quot;/&gt;&lt;property id=&quot;20307&quot; value=&quot;295&quot;/&gt;&lt;property id=&quot;20309&quot; value=&quot;-1&quot;/&gt;&lt;/object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22734992,C:\My Documents\SASWeb\Lesson1\Lesson01.pp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" val="YES"/>
</p:tagLst>
</file>

<file path=ppt/theme/theme1.xml><?xml version="1.0" encoding="utf-8"?>
<a:theme xmlns:a="http://schemas.openxmlformats.org/drawingml/2006/main" name="Theme1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CDS_2006">
  <a:themeElements>
    <a:clrScheme name="">
      <a:dk1>
        <a:srgbClr val="000000"/>
      </a:dk1>
      <a:lt1>
        <a:srgbClr val="FFF2BE"/>
      </a:lt1>
      <a:dk2>
        <a:srgbClr val="003399"/>
      </a:dk2>
      <a:lt2>
        <a:srgbClr val="808080"/>
      </a:lt2>
      <a:accent1>
        <a:srgbClr val="CC9700"/>
      </a:accent1>
      <a:accent2>
        <a:srgbClr val="FFCC00"/>
      </a:accent2>
      <a:accent3>
        <a:srgbClr val="FFF7DB"/>
      </a:accent3>
      <a:accent4>
        <a:srgbClr val="000000"/>
      </a:accent4>
      <a:accent5>
        <a:srgbClr val="E2C9AA"/>
      </a:accent5>
      <a:accent6>
        <a:srgbClr val="E7B900"/>
      </a:accent6>
      <a:hlink>
        <a:srgbClr val="003366"/>
      </a:hlink>
      <a:folHlink>
        <a:srgbClr val="666699"/>
      </a:folHlink>
    </a:clrScheme>
    <a:fontScheme name="Office Them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88900" tIns="88900" rIns="88900" bIns="8890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3399"/>
        </a:dk2>
        <a:lt2>
          <a:srgbClr val="808080"/>
        </a:lt2>
        <a:accent1>
          <a:srgbClr val="0033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B900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6199</TotalTime>
  <Words>3124</Words>
  <Application>Microsoft Macintosh PowerPoint</Application>
  <PresentationFormat>On-screen Show (4:3)</PresentationFormat>
  <Paragraphs>845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Aptos Display</vt:lpstr>
      <vt:lpstr>Arial</vt:lpstr>
      <vt:lpstr>Arial Narrow</vt:lpstr>
      <vt:lpstr>Courier New</vt:lpstr>
      <vt:lpstr>Gill Sans MT</vt:lpstr>
      <vt:lpstr>Monotype Sorts</vt:lpstr>
      <vt:lpstr>Times New Roman</vt:lpstr>
      <vt:lpstr>Wingdings</vt:lpstr>
      <vt:lpstr>Theme1</vt:lpstr>
      <vt:lpstr>9_CDS_2006</vt:lpstr>
      <vt:lpstr>10_CDS_2006</vt:lpstr>
      <vt:lpstr>11_CDS_2006</vt:lpstr>
      <vt:lpstr>13_CDS_2006</vt:lpstr>
      <vt:lpstr>14_CDS_2006</vt:lpstr>
      <vt:lpstr>15_CDS_2006</vt:lpstr>
      <vt:lpstr>  Combining Datasets in SAS    STAT 7500 - Statistical Programming Dr. Fitzgerald Fall 2025</vt:lpstr>
      <vt:lpstr>Combining Datasets - Overview</vt:lpstr>
      <vt:lpstr>PROC SORT</vt:lpstr>
      <vt:lpstr>PROC SORT</vt:lpstr>
      <vt:lpstr>PROC SORT</vt:lpstr>
      <vt:lpstr>PROC SORT</vt:lpstr>
      <vt:lpstr>nodup vs. nodupkey Example</vt:lpstr>
      <vt:lpstr>Appending and Concatenating (SET Statement)</vt:lpstr>
      <vt:lpstr>Merging</vt:lpstr>
      <vt:lpstr>Example: Appending a Data Set</vt:lpstr>
      <vt:lpstr>Example: Concatenating Data Sets</vt:lpstr>
      <vt:lpstr>Compiling/Executing a SET statement in SAS</vt:lpstr>
      <vt:lpstr>Compilation  </vt:lpstr>
      <vt:lpstr>Example: Merging Data Sets</vt:lpstr>
      <vt:lpstr>Match-Merging</vt:lpstr>
      <vt:lpstr>Match-Merging</vt:lpstr>
      <vt:lpstr>One-to-One Merge</vt:lpstr>
      <vt:lpstr>One-to-Many Merge</vt:lpstr>
      <vt:lpstr>Final Results</vt:lpstr>
      <vt:lpstr>Nonmatches Merge</vt:lpstr>
      <vt:lpstr>Final Results</vt:lpstr>
      <vt:lpstr>Differing Data in Set/Merge</vt:lpstr>
      <vt:lpstr>Issues with Merging Data</vt:lpstr>
      <vt:lpstr>Quiz</vt:lpstr>
      <vt:lpstr>Quiz</vt:lpstr>
      <vt:lpstr>Quiz</vt:lpstr>
      <vt:lpstr>Quiz</vt:lpstr>
      <vt:lpstr>Quiz</vt:lpstr>
      <vt:lpstr>Creating new variables</vt:lpstr>
      <vt:lpstr>Creating new variables</vt:lpstr>
      <vt:lpstr>Creating new variables</vt:lpstr>
      <vt:lpstr>Changing formats of variables</vt:lpstr>
      <vt:lpstr>PowerPoint Presentation</vt:lpstr>
      <vt:lpstr>PowerPoint Presentation</vt:lpstr>
      <vt:lpstr>PowerPoint Presentation</vt:lpstr>
      <vt:lpstr>Date formats</vt:lpstr>
      <vt:lpstr>Date formats</vt:lpstr>
      <vt:lpstr>Date formats</vt:lpstr>
      <vt:lpstr>Date Formats</vt:lpstr>
      <vt:lpstr>Date formats</vt:lpstr>
      <vt:lpstr>Date formats</vt:lpstr>
      <vt:lpstr>Date formats</vt:lpstr>
      <vt:lpstr>Date formats</vt:lpstr>
    </vt:vector>
  </TitlesOfParts>
  <Company>U of 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PubH 6420 Introduction to SAS Programming</dc:title>
  <dc:creator>Greg Grandits</dc:creator>
  <cp:lastModifiedBy>Kaitlyn Fitzgerald</cp:lastModifiedBy>
  <cp:revision>286</cp:revision>
  <cp:lastPrinted>2021-09-01T20:16:33Z</cp:lastPrinted>
  <dcterms:created xsi:type="dcterms:W3CDTF">2006-03-02T14:52:38Z</dcterms:created>
  <dcterms:modified xsi:type="dcterms:W3CDTF">2025-09-12T00:04:51Z</dcterms:modified>
</cp:coreProperties>
</file>