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2"/>
  </p:notesMasterIdLst>
  <p:sldIdLst>
    <p:sldId id="257" r:id="rId2"/>
    <p:sldId id="347" r:id="rId3"/>
    <p:sldId id="314" r:id="rId4"/>
    <p:sldId id="285" r:id="rId5"/>
    <p:sldId id="348" r:id="rId6"/>
    <p:sldId id="286" r:id="rId7"/>
    <p:sldId id="287" r:id="rId8"/>
    <p:sldId id="289" r:id="rId9"/>
    <p:sldId id="293" r:id="rId10"/>
    <p:sldId id="300" r:id="rId11"/>
    <p:sldId id="301" r:id="rId12"/>
    <p:sldId id="305" r:id="rId13"/>
    <p:sldId id="336" r:id="rId14"/>
    <p:sldId id="349" r:id="rId15"/>
    <p:sldId id="350" r:id="rId16"/>
    <p:sldId id="466" r:id="rId17"/>
    <p:sldId id="471" r:id="rId18"/>
    <p:sldId id="472" r:id="rId19"/>
    <p:sldId id="473" r:id="rId20"/>
    <p:sldId id="474" r:id="rId21"/>
    <p:sldId id="475" r:id="rId22"/>
    <p:sldId id="476" r:id="rId23"/>
    <p:sldId id="477" r:id="rId24"/>
    <p:sldId id="478" r:id="rId25"/>
    <p:sldId id="479" r:id="rId26"/>
    <p:sldId id="481" r:id="rId27"/>
    <p:sldId id="304" r:id="rId28"/>
    <p:sldId id="303" r:id="rId29"/>
    <p:sldId id="291" r:id="rId30"/>
    <p:sldId id="290" r:id="rId31"/>
    <p:sldId id="292" r:id="rId32"/>
    <p:sldId id="294" r:id="rId33"/>
    <p:sldId id="295" r:id="rId34"/>
    <p:sldId id="296" r:id="rId35"/>
    <p:sldId id="298" r:id="rId36"/>
    <p:sldId id="299" r:id="rId37"/>
    <p:sldId id="297" r:id="rId38"/>
    <p:sldId id="306" r:id="rId39"/>
    <p:sldId id="307" r:id="rId40"/>
    <p:sldId id="308" r:id="rId41"/>
    <p:sldId id="309" r:id="rId42"/>
    <p:sldId id="338" r:id="rId43"/>
    <p:sldId id="340" r:id="rId44"/>
    <p:sldId id="339" r:id="rId45"/>
    <p:sldId id="311" r:id="rId46"/>
    <p:sldId id="280" r:id="rId47"/>
    <p:sldId id="312" r:id="rId48"/>
    <p:sldId id="343" r:id="rId49"/>
    <p:sldId id="344" r:id="rId50"/>
    <p:sldId id="345" r:id="rId51"/>
    <p:sldId id="346" r:id="rId52"/>
    <p:sldId id="313" r:id="rId53"/>
    <p:sldId id="315" r:id="rId54"/>
    <p:sldId id="316" r:id="rId55"/>
    <p:sldId id="317" r:id="rId56"/>
    <p:sldId id="318" r:id="rId57"/>
    <p:sldId id="320" r:id="rId58"/>
    <p:sldId id="321" r:id="rId59"/>
    <p:sldId id="341" r:id="rId60"/>
    <p:sldId id="342"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03" autoAdjust="0"/>
    <p:restoredTop sz="94660"/>
  </p:normalViewPr>
  <p:slideViewPr>
    <p:cSldViewPr snapToGrid="0">
      <p:cViewPr varScale="1">
        <p:scale>
          <a:sx n="160" d="100"/>
          <a:sy n="160" d="100"/>
        </p:scale>
        <p:origin x="5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yn Fitzgerald" userId="5f80a7dc-562f-4413-9d6e-37134f387a9f" providerId="ADAL" clId="{FC2319E2-36D7-52E6-A55A-33E60E1F0DB6}"/>
    <pc:docChg chg="undo custSel addSld delSld modSld sldOrd">
      <pc:chgData name="Kaitlyn Fitzgerald" userId="5f80a7dc-562f-4413-9d6e-37134f387a9f" providerId="ADAL" clId="{FC2319E2-36D7-52E6-A55A-33E60E1F0DB6}" dt="2025-08-27T23:45:13.626" v="641" actId="1076"/>
      <pc:docMkLst>
        <pc:docMk/>
      </pc:docMkLst>
      <pc:sldChg chg="add">
        <pc:chgData name="Kaitlyn Fitzgerald" userId="5f80a7dc-562f-4413-9d6e-37134f387a9f" providerId="ADAL" clId="{FC2319E2-36D7-52E6-A55A-33E60E1F0DB6}" dt="2025-08-21T19:04:14.493" v="5"/>
        <pc:sldMkLst>
          <pc:docMk/>
          <pc:sldMk cId="0" sldId="257"/>
        </pc:sldMkLst>
      </pc:sldChg>
      <pc:sldChg chg="del">
        <pc:chgData name="Kaitlyn Fitzgerald" userId="5f80a7dc-562f-4413-9d6e-37134f387a9f" providerId="ADAL" clId="{FC2319E2-36D7-52E6-A55A-33E60E1F0DB6}" dt="2025-08-21T19:04:02.303" v="0" actId="2696"/>
        <pc:sldMkLst>
          <pc:docMk/>
          <pc:sldMk cId="2462259488" sldId="257"/>
        </pc:sldMkLst>
      </pc:sldChg>
      <pc:sldChg chg="del">
        <pc:chgData name="Kaitlyn Fitzgerald" userId="5f80a7dc-562f-4413-9d6e-37134f387a9f" providerId="ADAL" clId="{FC2319E2-36D7-52E6-A55A-33E60E1F0DB6}" dt="2025-08-21T19:05:09.015" v="9" actId="2696"/>
        <pc:sldMkLst>
          <pc:docMk/>
          <pc:sldMk cId="1594165395" sldId="272"/>
        </pc:sldMkLst>
      </pc:sldChg>
      <pc:sldChg chg="del">
        <pc:chgData name="Kaitlyn Fitzgerald" userId="5f80a7dc-562f-4413-9d6e-37134f387a9f" providerId="ADAL" clId="{FC2319E2-36D7-52E6-A55A-33E60E1F0DB6}" dt="2025-08-21T19:05:33.241" v="12" actId="2696"/>
        <pc:sldMkLst>
          <pc:docMk/>
          <pc:sldMk cId="3784134787" sldId="275"/>
        </pc:sldMkLst>
      </pc:sldChg>
      <pc:sldChg chg="del">
        <pc:chgData name="Kaitlyn Fitzgerald" userId="5f80a7dc-562f-4413-9d6e-37134f387a9f" providerId="ADAL" clId="{FC2319E2-36D7-52E6-A55A-33E60E1F0DB6}" dt="2025-08-21T19:05:13.765" v="10" actId="2696"/>
        <pc:sldMkLst>
          <pc:docMk/>
          <pc:sldMk cId="1852442642" sldId="276"/>
        </pc:sldMkLst>
      </pc:sldChg>
      <pc:sldChg chg="addSp delSp delDesignElem">
        <pc:chgData name="Kaitlyn Fitzgerald" userId="5f80a7dc-562f-4413-9d6e-37134f387a9f" providerId="ADAL" clId="{FC2319E2-36D7-52E6-A55A-33E60E1F0DB6}" dt="2025-08-21T19:06:51.606" v="24"/>
        <pc:sldMkLst>
          <pc:docMk/>
          <pc:sldMk cId="1445561673" sldId="280"/>
        </pc:sldMkLst>
      </pc:sldChg>
      <pc:sldChg chg="del">
        <pc:chgData name="Kaitlyn Fitzgerald" userId="5f80a7dc-562f-4413-9d6e-37134f387a9f" providerId="ADAL" clId="{FC2319E2-36D7-52E6-A55A-33E60E1F0DB6}" dt="2025-08-21T19:04:02.312" v="2" actId="2696"/>
        <pc:sldMkLst>
          <pc:docMk/>
          <pc:sldMk cId="2070509629" sldId="281"/>
        </pc:sldMkLst>
      </pc:sldChg>
      <pc:sldChg chg="del">
        <pc:chgData name="Kaitlyn Fitzgerald" userId="5f80a7dc-562f-4413-9d6e-37134f387a9f" providerId="ADAL" clId="{FC2319E2-36D7-52E6-A55A-33E60E1F0DB6}" dt="2025-08-21T19:04:02.319" v="3" actId="2696"/>
        <pc:sldMkLst>
          <pc:docMk/>
          <pc:sldMk cId="3871686060" sldId="282"/>
        </pc:sldMkLst>
      </pc:sldChg>
      <pc:sldChg chg="del">
        <pc:chgData name="Kaitlyn Fitzgerald" userId="5f80a7dc-562f-4413-9d6e-37134f387a9f" providerId="ADAL" clId="{FC2319E2-36D7-52E6-A55A-33E60E1F0DB6}" dt="2025-08-21T19:04:02.304" v="1" actId="2696"/>
        <pc:sldMkLst>
          <pc:docMk/>
          <pc:sldMk cId="3148368389" sldId="283"/>
        </pc:sldMkLst>
      </pc:sldChg>
      <pc:sldChg chg="del">
        <pc:chgData name="Kaitlyn Fitzgerald" userId="5f80a7dc-562f-4413-9d6e-37134f387a9f" providerId="ADAL" clId="{FC2319E2-36D7-52E6-A55A-33E60E1F0DB6}" dt="2025-08-21T19:04:02.321" v="4" actId="2696"/>
        <pc:sldMkLst>
          <pc:docMk/>
          <pc:sldMk cId="3068491116" sldId="284"/>
        </pc:sldMkLst>
      </pc:sldChg>
      <pc:sldChg chg="modSp ord">
        <pc:chgData name="Kaitlyn Fitzgerald" userId="5f80a7dc-562f-4413-9d6e-37134f387a9f" providerId="ADAL" clId="{FC2319E2-36D7-52E6-A55A-33E60E1F0DB6}" dt="2025-08-21T19:06:54.836" v="27"/>
        <pc:sldMkLst>
          <pc:docMk/>
          <pc:sldMk cId="4018563142" sldId="285"/>
        </pc:sldMkLst>
        <pc:spChg chg="mod">
          <ac:chgData name="Kaitlyn Fitzgerald" userId="5f80a7dc-562f-4413-9d6e-37134f387a9f" providerId="ADAL" clId="{FC2319E2-36D7-52E6-A55A-33E60E1F0DB6}" dt="2025-08-21T19:06:54.836" v="27"/>
          <ac:spMkLst>
            <pc:docMk/>
            <pc:sldMk cId="4018563142" sldId="285"/>
            <ac:spMk id="2" creationId="{8D2DA53D-7A56-4BDE-9B3A-A6171549C0A3}"/>
          </ac:spMkLst>
        </pc:spChg>
      </pc:sldChg>
      <pc:sldChg chg="modSp mod">
        <pc:chgData name="Kaitlyn Fitzgerald" userId="5f80a7dc-562f-4413-9d6e-37134f387a9f" providerId="ADAL" clId="{FC2319E2-36D7-52E6-A55A-33E60E1F0DB6}" dt="2025-08-26T17:11:07.134" v="124" actId="20577"/>
        <pc:sldMkLst>
          <pc:docMk/>
          <pc:sldMk cId="3545182533" sldId="291"/>
        </pc:sldMkLst>
        <pc:spChg chg="mod">
          <ac:chgData name="Kaitlyn Fitzgerald" userId="5f80a7dc-562f-4413-9d6e-37134f387a9f" providerId="ADAL" clId="{FC2319E2-36D7-52E6-A55A-33E60E1F0DB6}" dt="2025-08-26T17:11:07.134" v="124" actId="20577"/>
          <ac:spMkLst>
            <pc:docMk/>
            <pc:sldMk cId="3545182533" sldId="291"/>
            <ac:spMk id="3" creationId="{95E411C0-39C5-4CAA-959C-689FCFED32A5}"/>
          </ac:spMkLst>
        </pc:spChg>
      </pc:sldChg>
      <pc:sldChg chg="del">
        <pc:chgData name="Kaitlyn Fitzgerald" userId="5f80a7dc-562f-4413-9d6e-37134f387a9f" providerId="ADAL" clId="{FC2319E2-36D7-52E6-A55A-33E60E1F0DB6}" dt="2025-08-21T19:05:32.149" v="11" actId="2696"/>
        <pc:sldMkLst>
          <pc:docMk/>
          <pc:sldMk cId="2097711472" sldId="302"/>
        </pc:sldMkLst>
      </pc:sldChg>
      <pc:sldChg chg="addSp delSp modSp mod">
        <pc:chgData name="Kaitlyn Fitzgerald" userId="5f80a7dc-562f-4413-9d6e-37134f387a9f" providerId="ADAL" clId="{FC2319E2-36D7-52E6-A55A-33E60E1F0DB6}" dt="2025-08-26T17:01:19.154" v="31" actId="1076"/>
        <pc:sldMkLst>
          <pc:docMk/>
          <pc:sldMk cId="3665919217" sldId="305"/>
        </pc:sldMkLst>
        <pc:spChg chg="add mod">
          <ac:chgData name="Kaitlyn Fitzgerald" userId="5f80a7dc-562f-4413-9d6e-37134f387a9f" providerId="ADAL" clId="{FC2319E2-36D7-52E6-A55A-33E60E1F0DB6}" dt="2025-08-26T17:01:15.029" v="29" actId="478"/>
          <ac:spMkLst>
            <pc:docMk/>
            <pc:sldMk cId="3665919217" sldId="305"/>
            <ac:spMk id="4" creationId="{03201A2D-37EB-6A2E-42C6-63ADEA4746E0}"/>
          </ac:spMkLst>
        </pc:spChg>
        <pc:picChg chg="del mod modCrop">
          <ac:chgData name="Kaitlyn Fitzgerald" userId="5f80a7dc-562f-4413-9d6e-37134f387a9f" providerId="ADAL" clId="{FC2319E2-36D7-52E6-A55A-33E60E1F0DB6}" dt="2025-08-26T17:01:15.029" v="29" actId="478"/>
          <ac:picMkLst>
            <pc:docMk/>
            <pc:sldMk cId="3665919217" sldId="305"/>
            <ac:picMk id="5" creationId="{0F6D8E99-38B5-484E-98AF-39655D74CD78}"/>
          </ac:picMkLst>
        </pc:picChg>
        <pc:picChg chg="add mod">
          <ac:chgData name="Kaitlyn Fitzgerald" userId="5f80a7dc-562f-4413-9d6e-37134f387a9f" providerId="ADAL" clId="{FC2319E2-36D7-52E6-A55A-33E60E1F0DB6}" dt="2025-08-26T17:01:19.154" v="31" actId="1076"/>
          <ac:picMkLst>
            <pc:docMk/>
            <pc:sldMk cId="3665919217" sldId="305"/>
            <ac:picMk id="6" creationId="{729562AB-5A26-F140-4661-6A097875D2BB}"/>
          </ac:picMkLst>
        </pc:picChg>
      </pc:sldChg>
      <pc:sldChg chg="modSp mod">
        <pc:chgData name="Kaitlyn Fitzgerald" userId="5f80a7dc-562f-4413-9d6e-37134f387a9f" providerId="ADAL" clId="{FC2319E2-36D7-52E6-A55A-33E60E1F0DB6}" dt="2025-08-26T21:02:18.123" v="565" actId="20577"/>
        <pc:sldMkLst>
          <pc:docMk/>
          <pc:sldMk cId="44130294" sldId="306"/>
        </pc:sldMkLst>
        <pc:spChg chg="mod">
          <ac:chgData name="Kaitlyn Fitzgerald" userId="5f80a7dc-562f-4413-9d6e-37134f387a9f" providerId="ADAL" clId="{FC2319E2-36D7-52E6-A55A-33E60E1F0DB6}" dt="2025-08-26T21:01:04.375" v="509" actId="20577"/>
          <ac:spMkLst>
            <pc:docMk/>
            <pc:sldMk cId="44130294" sldId="306"/>
            <ac:spMk id="2" creationId="{4CFD3776-7D46-4025-A49D-575318B2244D}"/>
          </ac:spMkLst>
        </pc:spChg>
        <pc:spChg chg="mod">
          <ac:chgData name="Kaitlyn Fitzgerald" userId="5f80a7dc-562f-4413-9d6e-37134f387a9f" providerId="ADAL" clId="{FC2319E2-36D7-52E6-A55A-33E60E1F0DB6}" dt="2025-08-26T21:02:18.123" v="565" actId="20577"/>
          <ac:spMkLst>
            <pc:docMk/>
            <pc:sldMk cId="44130294" sldId="306"/>
            <ac:spMk id="3" creationId="{D3F7EA31-7636-4D82-B06A-C9C21B8ADF18}"/>
          </ac:spMkLst>
        </pc:spChg>
      </pc:sldChg>
      <pc:sldChg chg="modSp del mod">
        <pc:chgData name="Kaitlyn Fitzgerald" userId="5f80a7dc-562f-4413-9d6e-37134f387a9f" providerId="ADAL" clId="{FC2319E2-36D7-52E6-A55A-33E60E1F0DB6}" dt="2025-08-26T17:34:37.690" v="189" actId="2696"/>
        <pc:sldMkLst>
          <pc:docMk/>
          <pc:sldMk cId="1277458233" sldId="310"/>
        </pc:sldMkLst>
        <pc:spChg chg="mod">
          <ac:chgData name="Kaitlyn Fitzgerald" userId="5f80a7dc-562f-4413-9d6e-37134f387a9f" providerId="ADAL" clId="{FC2319E2-36D7-52E6-A55A-33E60E1F0DB6}" dt="2025-08-26T17:29:58.432" v="182" actId="20577"/>
          <ac:spMkLst>
            <pc:docMk/>
            <pc:sldMk cId="1277458233" sldId="310"/>
            <ac:spMk id="3" creationId="{8710F0DD-306C-4A0F-9B60-00A8A28947B1}"/>
          </ac:spMkLst>
        </pc:spChg>
      </pc:sldChg>
      <pc:sldChg chg="modSp mod">
        <pc:chgData name="Kaitlyn Fitzgerald" userId="5f80a7dc-562f-4413-9d6e-37134f387a9f" providerId="ADAL" clId="{FC2319E2-36D7-52E6-A55A-33E60E1F0DB6}" dt="2025-08-26T21:07:25.018" v="606" actId="20577"/>
        <pc:sldMkLst>
          <pc:docMk/>
          <pc:sldMk cId="52664163" sldId="312"/>
        </pc:sldMkLst>
        <pc:spChg chg="mod">
          <ac:chgData name="Kaitlyn Fitzgerald" userId="5f80a7dc-562f-4413-9d6e-37134f387a9f" providerId="ADAL" clId="{FC2319E2-36D7-52E6-A55A-33E60E1F0DB6}" dt="2025-08-26T21:04:31.971" v="591" actId="20577"/>
          <ac:spMkLst>
            <pc:docMk/>
            <pc:sldMk cId="52664163" sldId="312"/>
            <ac:spMk id="2" creationId="{4CFD3776-7D46-4025-A49D-575318B2244D}"/>
          </ac:spMkLst>
        </pc:spChg>
        <pc:spChg chg="mod">
          <ac:chgData name="Kaitlyn Fitzgerald" userId="5f80a7dc-562f-4413-9d6e-37134f387a9f" providerId="ADAL" clId="{FC2319E2-36D7-52E6-A55A-33E60E1F0DB6}" dt="2025-08-26T21:07:25.018" v="606" actId="20577"/>
          <ac:spMkLst>
            <pc:docMk/>
            <pc:sldMk cId="52664163" sldId="312"/>
            <ac:spMk id="3" creationId="{D3F7EA31-7636-4D82-B06A-C9C21B8ADF18}"/>
          </ac:spMkLst>
        </pc:spChg>
      </pc:sldChg>
      <pc:sldChg chg="modSp ord">
        <pc:chgData name="Kaitlyn Fitzgerald" userId="5f80a7dc-562f-4413-9d6e-37134f387a9f" providerId="ADAL" clId="{FC2319E2-36D7-52E6-A55A-33E60E1F0DB6}" dt="2025-08-21T19:06:51.606" v="24"/>
        <pc:sldMkLst>
          <pc:docMk/>
          <pc:sldMk cId="2628427264" sldId="314"/>
        </pc:sldMkLst>
        <pc:picChg chg="mod">
          <ac:chgData name="Kaitlyn Fitzgerald" userId="5f80a7dc-562f-4413-9d6e-37134f387a9f" providerId="ADAL" clId="{FC2319E2-36D7-52E6-A55A-33E60E1F0DB6}" dt="2025-08-21T19:06:51.606" v="24"/>
          <ac:picMkLst>
            <pc:docMk/>
            <pc:sldMk cId="2628427264" sldId="314"/>
            <ac:picMk id="4" creationId="{5D725ADC-4E84-48C7-A5CA-F0A377A0842B}"/>
          </ac:picMkLst>
        </pc:picChg>
      </pc:sldChg>
      <pc:sldChg chg="modSp mod">
        <pc:chgData name="Kaitlyn Fitzgerald" userId="5f80a7dc-562f-4413-9d6e-37134f387a9f" providerId="ADAL" clId="{FC2319E2-36D7-52E6-A55A-33E60E1F0DB6}" dt="2025-08-26T17:51:41.723" v="244" actId="20577"/>
        <pc:sldMkLst>
          <pc:docMk/>
          <pc:sldMk cId="1562339770" sldId="315"/>
        </pc:sldMkLst>
        <pc:spChg chg="mod">
          <ac:chgData name="Kaitlyn Fitzgerald" userId="5f80a7dc-562f-4413-9d6e-37134f387a9f" providerId="ADAL" clId="{FC2319E2-36D7-52E6-A55A-33E60E1F0DB6}" dt="2025-08-26T17:51:41.723" v="244" actId="20577"/>
          <ac:spMkLst>
            <pc:docMk/>
            <pc:sldMk cId="1562339770" sldId="315"/>
            <ac:spMk id="3" creationId="{9C1CD788-78ED-4E30-86AE-C9928E4D4205}"/>
          </ac:spMkLst>
        </pc:spChg>
      </pc:sldChg>
      <pc:sldChg chg="modSp mod">
        <pc:chgData name="Kaitlyn Fitzgerald" userId="5f80a7dc-562f-4413-9d6e-37134f387a9f" providerId="ADAL" clId="{FC2319E2-36D7-52E6-A55A-33E60E1F0DB6}" dt="2025-08-26T17:51:00.198" v="225" actId="313"/>
        <pc:sldMkLst>
          <pc:docMk/>
          <pc:sldMk cId="718374619" sldId="316"/>
        </pc:sldMkLst>
        <pc:spChg chg="mod">
          <ac:chgData name="Kaitlyn Fitzgerald" userId="5f80a7dc-562f-4413-9d6e-37134f387a9f" providerId="ADAL" clId="{FC2319E2-36D7-52E6-A55A-33E60E1F0DB6}" dt="2025-08-26T17:51:00.198" v="225" actId="313"/>
          <ac:spMkLst>
            <pc:docMk/>
            <pc:sldMk cId="718374619" sldId="316"/>
            <ac:spMk id="3" creationId="{9C1CD788-78ED-4E30-86AE-C9928E4D4205}"/>
          </ac:spMkLst>
        </pc:spChg>
        <pc:spChg chg="mod">
          <ac:chgData name="Kaitlyn Fitzgerald" userId="5f80a7dc-562f-4413-9d6e-37134f387a9f" providerId="ADAL" clId="{FC2319E2-36D7-52E6-A55A-33E60E1F0DB6}" dt="2025-08-26T17:50:10.645" v="203" actId="14100"/>
          <ac:spMkLst>
            <pc:docMk/>
            <pc:sldMk cId="718374619" sldId="316"/>
            <ac:spMk id="4" creationId="{8C35F7C0-81A9-49D6-983C-E5E6C1E051B7}"/>
          </ac:spMkLst>
        </pc:spChg>
      </pc:sldChg>
      <pc:sldChg chg="modSp mod">
        <pc:chgData name="Kaitlyn Fitzgerald" userId="5f80a7dc-562f-4413-9d6e-37134f387a9f" providerId="ADAL" clId="{FC2319E2-36D7-52E6-A55A-33E60E1F0DB6}" dt="2025-08-26T17:51:48.726" v="256" actId="20577"/>
        <pc:sldMkLst>
          <pc:docMk/>
          <pc:sldMk cId="3398839055" sldId="317"/>
        </pc:sldMkLst>
        <pc:spChg chg="mod">
          <ac:chgData name="Kaitlyn Fitzgerald" userId="5f80a7dc-562f-4413-9d6e-37134f387a9f" providerId="ADAL" clId="{FC2319E2-36D7-52E6-A55A-33E60E1F0DB6}" dt="2025-08-26T17:51:48.726" v="256" actId="20577"/>
          <ac:spMkLst>
            <pc:docMk/>
            <pc:sldMk cId="3398839055" sldId="317"/>
            <ac:spMk id="3" creationId="{9C1CD788-78ED-4E30-86AE-C9928E4D4205}"/>
          </ac:spMkLst>
        </pc:spChg>
        <pc:spChg chg="mod">
          <ac:chgData name="Kaitlyn Fitzgerald" userId="5f80a7dc-562f-4413-9d6e-37134f387a9f" providerId="ADAL" clId="{FC2319E2-36D7-52E6-A55A-33E60E1F0DB6}" dt="2025-08-26T17:51:23.829" v="230" actId="14100"/>
          <ac:spMkLst>
            <pc:docMk/>
            <pc:sldMk cId="3398839055" sldId="317"/>
            <ac:spMk id="4" creationId="{8C35F7C0-81A9-49D6-983C-E5E6C1E051B7}"/>
          </ac:spMkLst>
        </pc:spChg>
        <pc:spChg chg="mod">
          <ac:chgData name="Kaitlyn Fitzgerald" userId="5f80a7dc-562f-4413-9d6e-37134f387a9f" providerId="ADAL" clId="{FC2319E2-36D7-52E6-A55A-33E60E1F0DB6}" dt="2025-08-26T17:51:31.729" v="232" actId="1076"/>
          <ac:spMkLst>
            <pc:docMk/>
            <pc:sldMk cId="3398839055" sldId="317"/>
            <ac:spMk id="7" creationId="{E83E6DC2-2456-478F-A11E-41B3176E5E79}"/>
          </ac:spMkLst>
        </pc:spChg>
      </pc:sldChg>
      <pc:sldChg chg="modSp mod">
        <pc:chgData name="Kaitlyn Fitzgerald" userId="5f80a7dc-562f-4413-9d6e-37134f387a9f" providerId="ADAL" clId="{FC2319E2-36D7-52E6-A55A-33E60E1F0DB6}" dt="2025-08-26T17:55:12.242" v="293"/>
        <pc:sldMkLst>
          <pc:docMk/>
          <pc:sldMk cId="3474457528" sldId="318"/>
        </pc:sldMkLst>
        <pc:spChg chg="mod">
          <ac:chgData name="Kaitlyn Fitzgerald" userId="5f80a7dc-562f-4413-9d6e-37134f387a9f" providerId="ADAL" clId="{FC2319E2-36D7-52E6-A55A-33E60E1F0DB6}" dt="2025-08-26T17:55:12.242" v="293"/>
          <ac:spMkLst>
            <pc:docMk/>
            <pc:sldMk cId="3474457528" sldId="318"/>
            <ac:spMk id="3" creationId="{9C1CD788-78ED-4E30-86AE-C9928E4D4205}"/>
          </ac:spMkLst>
        </pc:spChg>
        <pc:spChg chg="mod">
          <ac:chgData name="Kaitlyn Fitzgerald" userId="5f80a7dc-562f-4413-9d6e-37134f387a9f" providerId="ADAL" clId="{FC2319E2-36D7-52E6-A55A-33E60E1F0DB6}" dt="2025-08-26T17:52:06.750" v="280" actId="20577"/>
          <ac:spMkLst>
            <pc:docMk/>
            <pc:sldMk cId="3474457528" sldId="318"/>
            <ac:spMk id="7" creationId="{29515543-53E2-4EBA-B4DA-2D15D9701468}"/>
          </ac:spMkLst>
        </pc:spChg>
      </pc:sldChg>
      <pc:sldChg chg="modSp mod">
        <pc:chgData name="Kaitlyn Fitzgerald" userId="5f80a7dc-562f-4413-9d6e-37134f387a9f" providerId="ADAL" clId="{FC2319E2-36D7-52E6-A55A-33E60E1F0DB6}" dt="2025-08-26T17:56:04.762" v="324" actId="20577"/>
        <pc:sldMkLst>
          <pc:docMk/>
          <pc:sldMk cId="1940695662" sldId="320"/>
        </pc:sldMkLst>
        <pc:spChg chg="mod">
          <ac:chgData name="Kaitlyn Fitzgerald" userId="5f80a7dc-562f-4413-9d6e-37134f387a9f" providerId="ADAL" clId="{FC2319E2-36D7-52E6-A55A-33E60E1F0DB6}" dt="2025-08-26T17:55:36.698" v="308" actId="20577"/>
          <ac:spMkLst>
            <pc:docMk/>
            <pc:sldMk cId="1940695662" sldId="320"/>
            <ac:spMk id="3" creationId="{9C1CD788-78ED-4E30-86AE-C9928E4D4205}"/>
          </ac:spMkLst>
        </pc:spChg>
        <pc:spChg chg="mod">
          <ac:chgData name="Kaitlyn Fitzgerald" userId="5f80a7dc-562f-4413-9d6e-37134f387a9f" providerId="ADAL" clId="{FC2319E2-36D7-52E6-A55A-33E60E1F0DB6}" dt="2025-08-26T17:55:23.196" v="296" actId="1076"/>
          <ac:spMkLst>
            <pc:docMk/>
            <pc:sldMk cId="1940695662" sldId="320"/>
            <ac:spMk id="4" creationId="{8C35F7C0-81A9-49D6-983C-E5E6C1E051B7}"/>
          </ac:spMkLst>
        </pc:spChg>
        <pc:spChg chg="mod">
          <ac:chgData name="Kaitlyn Fitzgerald" userId="5f80a7dc-562f-4413-9d6e-37134f387a9f" providerId="ADAL" clId="{FC2319E2-36D7-52E6-A55A-33E60E1F0DB6}" dt="2025-08-26T17:56:04.762" v="324" actId="20577"/>
          <ac:spMkLst>
            <pc:docMk/>
            <pc:sldMk cId="1940695662" sldId="320"/>
            <ac:spMk id="12" creationId="{FCEF269C-2C7A-46CD-98DB-327DA5B12E71}"/>
          </ac:spMkLst>
        </pc:spChg>
      </pc:sldChg>
      <pc:sldChg chg="modSp mod">
        <pc:chgData name="Kaitlyn Fitzgerald" userId="5f80a7dc-562f-4413-9d6e-37134f387a9f" providerId="ADAL" clId="{FC2319E2-36D7-52E6-A55A-33E60E1F0DB6}" dt="2025-08-26T21:12:33.177" v="620" actId="20577"/>
        <pc:sldMkLst>
          <pc:docMk/>
          <pc:sldMk cId="2751404348" sldId="321"/>
        </pc:sldMkLst>
        <pc:spChg chg="mod">
          <ac:chgData name="Kaitlyn Fitzgerald" userId="5f80a7dc-562f-4413-9d6e-37134f387a9f" providerId="ADAL" clId="{FC2319E2-36D7-52E6-A55A-33E60E1F0DB6}" dt="2025-08-26T21:12:30.726" v="619" actId="20577"/>
          <ac:spMkLst>
            <pc:docMk/>
            <pc:sldMk cId="2751404348" sldId="321"/>
            <ac:spMk id="2" creationId="{0CCDFB26-27D1-4415-AA5F-5BB27C4ADBDC}"/>
          </ac:spMkLst>
        </pc:spChg>
        <pc:spChg chg="mod">
          <ac:chgData name="Kaitlyn Fitzgerald" userId="5f80a7dc-562f-4413-9d6e-37134f387a9f" providerId="ADAL" clId="{FC2319E2-36D7-52E6-A55A-33E60E1F0DB6}" dt="2025-08-26T21:12:33.177" v="620" actId="20577"/>
          <ac:spMkLst>
            <pc:docMk/>
            <pc:sldMk cId="2751404348" sldId="321"/>
            <ac:spMk id="3" creationId="{458F7E9F-F52A-467F-B4C6-992AD2C41BCC}"/>
          </ac:spMkLst>
        </pc:spChg>
      </pc:sldChg>
      <pc:sldChg chg="del">
        <pc:chgData name="Kaitlyn Fitzgerald" userId="5f80a7dc-562f-4413-9d6e-37134f387a9f" providerId="ADAL" clId="{FC2319E2-36D7-52E6-A55A-33E60E1F0DB6}" dt="2025-08-27T21:42:28.321" v="625" actId="2696"/>
        <pc:sldMkLst>
          <pc:docMk/>
          <pc:sldMk cId="3716777212" sldId="322"/>
        </pc:sldMkLst>
      </pc:sldChg>
      <pc:sldChg chg="modSp del mod">
        <pc:chgData name="Kaitlyn Fitzgerald" userId="5f80a7dc-562f-4413-9d6e-37134f387a9f" providerId="ADAL" clId="{FC2319E2-36D7-52E6-A55A-33E60E1F0DB6}" dt="2025-08-27T21:42:28.300" v="621" actId="2696"/>
        <pc:sldMkLst>
          <pc:docMk/>
          <pc:sldMk cId="1397274695" sldId="323"/>
        </pc:sldMkLst>
        <pc:spChg chg="mod">
          <ac:chgData name="Kaitlyn Fitzgerald" userId="5f80a7dc-562f-4413-9d6e-37134f387a9f" providerId="ADAL" clId="{FC2319E2-36D7-52E6-A55A-33E60E1F0DB6}" dt="2025-08-26T18:00:13.945" v="436" actId="20577"/>
          <ac:spMkLst>
            <pc:docMk/>
            <pc:sldMk cId="1397274695" sldId="323"/>
            <ac:spMk id="3" creationId="{06849EC4-D454-45C6-8E1B-497DDE4E2B66}"/>
          </ac:spMkLst>
        </pc:spChg>
        <pc:spChg chg="mod">
          <ac:chgData name="Kaitlyn Fitzgerald" userId="5f80a7dc-562f-4413-9d6e-37134f387a9f" providerId="ADAL" clId="{FC2319E2-36D7-52E6-A55A-33E60E1F0DB6}" dt="2025-08-26T18:00:00.227" v="423" actId="1076"/>
          <ac:spMkLst>
            <pc:docMk/>
            <pc:sldMk cId="1397274695" sldId="323"/>
            <ac:spMk id="6" creationId="{0A204D0C-AAB1-477B-96FB-2718B18FBF82}"/>
          </ac:spMkLst>
        </pc:spChg>
        <pc:spChg chg="mod">
          <ac:chgData name="Kaitlyn Fitzgerald" userId="5f80a7dc-562f-4413-9d6e-37134f387a9f" providerId="ADAL" clId="{FC2319E2-36D7-52E6-A55A-33E60E1F0DB6}" dt="2025-08-26T18:00:18.827" v="438" actId="14100"/>
          <ac:spMkLst>
            <pc:docMk/>
            <pc:sldMk cId="1397274695" sldId="323"/>
            <ac:spMk id="9" creationId="{C8A03E41-E490-4BF6-9367-3AAE2F61BAB1}"/>
          </ac:spMkLst>
        </pc:spChg>
        <pc:spChg chg="mod">
          <ac:chgData name="Kaitlyn Fitzgerald" userId="5f80a7dc-562f-4413-9d6e-37134f387a9f" providerId="ADAL" clId="{FC2319E2-36D7-52E6-A55A-33E60E1F0DB6}" dt="2025-08-26T18:00:28.817" v="462" actId="20577"/>
          <ac:spMkLst>
            <pc:docMk/>
            <pc:sldMk cId="1397274695" sldId="323"/>
            <ac:spMk id="13" creationId="{626738F1-13E8-4369-B8ED-459668844557}"/>
          </ac:spMkLst>
        </pc:spChg>
        <pc:cxnChg chg="mod">
          <ac:chgData name="Kaitlyn Fitzgerald" userId="5f80a7dc-562f-4413-9d6e-37134f387a9f" providerId="ADAL" clId="{FC2319E2-36D7-52E6-A55A-33E60E1F0DB6}" dt="2025-08-26T18:00:03.010" v="424" actId="1076"/>
          <ac:cxnSpMkLst>
            <pc:docMk/>
            <pc:sldMk cId="1397274695" sldId="323"/>
            <ac:cxnSpMk id="7" creationId="{944FA779-A29C-4B1D-ABE6-64C11B1F7049}"/>
          </ac:cxnSpMkLst>
        </pc:cxnChg>
      </pc:sldChg>
      <pc:sldChg chg="del">
        <pc:chgData name="Kaitlyn Fitzgerald" userId="5f80a7dc-562f-4413-9d6e-37134f387a9f" providerId="ADAL" clId="{FC2319E2-36D7-52E6-A55A-33E60E1F0DB6}" dt="2025-08-27T21:42:28.306" v="624" actId="2696"/>
        <pc:sldMkLst>
          <pc:docMk/>
          <pc:sldMk cId="2451382011" sldId="324"/>
        </pc:sldMkLst>
      </pc:sldChg>
      <pc:sldChg chg="modSp del">
        <pc:chgData name="Kaitlyn Fitzgerald" userId="5f80a7dc-562f-4413-9d6e-37134f387a9f" providerId="ADAL" clId="{FC2319E2-36D7-52E6-A55A-33E60E1F0DB6}" dt="2025-08-27T21:42:28.335" v="628" actId="2696"/>
        <pc:sldMkLst>
          <pc:docMk/>
          <pc:sldMk cId="4190073491" sldId="325"/>
        </pc:sldMkLst>
      </pc:sldChg>
      <pc:sldChg chg="modSp del">
        <pc:chgData name="Kaitlyn Fitzgerald" userId="5f80a7dc-562f-4413-9d6e-37134f387a9f" providerId="ADAL" clId="{FC2319E2-36D7-52E6-A55A-33E60E1F0DB6}" dt="2025-08-27T21:42:28.339" v="630" actId="2696"/>
        <pc:sldMkLst>
          <pc:docMk/>
          <pc:sldMk cId="2309926911" sldId="326"/>
        </pc:sldMkLst>
      </pc:sldChg>
      <pc:sldChg chg="modSp del">
        <pc:chgData name="Kaitlyn Fitzgerald" userId="5f80a7dc-562f-4413-9d6e-37134f387a9f" providerId="ADAL" clId="{FC2319E2-36D7-52E6-A55A-33E60E1F0DB6}" dt="2025-08-27T21:42:28.304" v="623" actId="2696"/>
        <pc:sldMkLst>
          <pc:docMk/>
          <pc:sldMk cId="1877044937" sldId="327"/>
        </pc:sldMkLst>
      </pc:sldChg>
      <pc:sldChg chg="del">
        <pc:chgData name="Kaitlyn Fitzgerald" userId="5f80a7dc-562f-4413-9d6e-37134f387a9f" providerId="ADAL" clId="{FC2319E2-36D7-52E6-A55A-33E60E1F0DB6}" dt="2025-08-27T21:42:28.344" v="631" actId="2696"/>
        <pc:sldMkLst>
          <pc:docMk/>
          <pc:sldMk cId="106555921" sldId="328"/>
        </pc:sldMkLst>
      </pc:sldChg>
      <pc:sldChg chg="modSp del">
        <pc:chgData name="Kaitlyn Fitzgerald" userId="5f80a7dc-562f-4413-9d6e-37134f387a9f" providerId="ADAL" clId="{FC2319E2-36D7-52E6-A55A-33E60E1F0DB6}" dt="2025-08-27T21:42:28.349" v="634" actId="2696"/>
        <pc:sldMkLst>
          <pc:docMk/>
          <pc:sldMk cId="3506893750" sldId="329"/>
        </pc:sldMkLst>
      </pc:sldChg>
      <pc:sldChg chg="modSp del">
        <pc:chgData name="Kaitlyn Fitzgerald" userId="5f80a7dc-562f-4413-9d6e-37134f387a9f" providerId="ADAL" clId="{FC2319E2-36D7-52E6-A55A-33E60E1F0DB6}" dt="2025-08-27T21:42:28.344" v="632" actId="2696"/>
        <pc:sldMkLst>
          <pc:docMk/>
          <pc:sldMk cId="1446279482" sldId="330"/>
        </pc:sldMkLst>
      </pc:sldChg>
      <pc:sldChg chg="modSp del">
        <pc:chgData name="Kaitlyn Fitzgerald" userId="5f80a7dc-562f-4413-9d6e-37134f387a9f" providerId="ADAL" clId="{FC2319E2-36D7-52E6-A55A-33E60E1F0DB6}" dt="2025-08-27T21:42:28.302" v="622" actId="2696"/>
        <pc:sldMkLst>
          <pc:docMk/>
          <pc:sldMk cId="2057441664" sldId="331"/>
        </pc:sldMkLst>
      </pc:sldChg>
      <pc:sldChg chg="del">
        <pc:chgData name="Kaitlyn Fitzgerald" userId="5f80a7dc-562f-4413-9d6e-37134f387a9f" providerId="ADAL" clId="{FC2319E2-36D7-52E6-A55A-33E60E1F0DB6}" dt="2025-08-27T21:42:28.336" v="629" actId="2696"/>
        <pc:sldMkLst>
          <pc:docMk/>
          <pc:sldMk cId="190571764" sldId="332"/>
        </pc:sldMkLst>
      </pc:sldChg>
      <pc:sldChg chg="del">
        <pc:chgData name="Kaitlyn Fitzgerald" userId="5f80a7dc-562f-4413-9d6e-37134f387a9f" providerId="ADAL" clId="{FC2319E2-36D7-52E6-A55A-33E60E1F0DB6}" dt="2025-08-27T21:42:28.322" v="626" actId="2696"/>
        <pc:sldMkLst>
          <pc:docMk/>
          <pc:sldMk cId="3475638571" sldId="333"/>
        </pc:sldMkLst>
      </pc:sldChg>
      <pc:sldChg chg="modSp del">
        <pc:chgData name="Kaitlyn Fitzgerald" userId="5f80a7dc-562f-4413-9d6e-37134f387a9f" providerId="ADAL" clId="{FC2319E2-36D7-52E6-A55A-33E60E1F0DB6}" dt="2025-08-27T21:42:28.345" v="633" actId="2696"/>
        <pc:sldMkLst>
          <pc:docMk/>
          <pc:sldMk cId="1686000079" sldId="334"/>
        </pc:sldMkLst>
      </pc:sldChg>
      <pc:sldChg chg="del">
        <pc:chgData name="Kaitlyn Fitzgerald" userId="5f80a7dc-562f-4413-9d6e-37134f387a9f" providerId="ADAL" clId="{FC2319E2-36D7-52E6-A55A-33E60E1F0DB6}" dt="2025-08-27T21:42:28.323" v="627" actId="2696"/>
        <pc:sldMkLst>
          <pc:docMk/>
          <pc:sldMk cId="3933304321" sldId="335"/>
        </pc:sldMkLst>
      </pc:sldChg>
      <pc:sldChg chg="mod modShow">
        <pc:chgData name="Kaitlyn Fitzgerald" userId="5f80a7dc-562f-4413-9d6e-37134f387a9f" providerId="ADAL" clId="{FC2319E2-36D7-52E6-A55A-33E60E1F0DB6}" dt="2025-08-26T17:03:06.706" v="32" actId="729"/>
        <pc:sldMkLst>
          <pc:docMk/>
          <pc:sldMk cId="4079586838" sldId="336"/>
        </pc:sldMkLst>
      </pc:sldChg>
      <pc:sldChg chg="modSp mod">
        <pc:chgData name="Kaitlyn Fitzgerald" userId="5f80a7dc-562f-4413-9d6e-37134f387a9f" providerId="ADAL" clId="{FC2319E2-36D7-52E6-A55A-33E60E1F0DB6}" dt="2025-08-26T21:02:57.978" v="577" actId="20577"/>
        <pc:sldMkLst>
          <pc:docMk/>
          <pc:sldMk cId="900620727" sldId="338"/>
        </pc:sldMkLst>
        <pc:spChg chg="mod">
          <ac:chgData name="Kaitlyn Fitzgerald" userId="5f80a7dc-562f-4413-9d6e-37134f387a9f" providerId="ADAL" clId="{FC2319E2-36D7-52E6-A55A-33E60E1F0DB6}" dt="2025-08-26T21:02:57.978" v="577" actId="20577"/>
          <ac:spMkLst>
            <pc:docMk/>
            <pc:sldMk cId="900620727" sldId="338"/>
            <ac:spMk id="2" creationId="{9912CBD0-7373-4C66-A1D9-311D4280402F}"/>
          </ac:spMkLst>
        </pc:spChg>
        <pc:spChg chg="mod">
          <ac:chgData name="Kaitlyn Fitzgerald" userId="5f80a7dc-562f-4413-9d6e-37134f387a9f" providerId="ADAL" clId="{FC2319E2-36D7-52E6-A55A-33E60E1F0DB6}" dt="2025-08-26T17:24:03.229" v="154" actId="20577"/>
          <ac:spMkLst>
            <pc:docMk/>
            <pc:sldMk cId="900620727" sldId="338"/>
            <ac:spMk id="3" creationId="{F41EDFF8-27EF-4967-9696-33CD477FC346}"/>
          </ac:spMkLst>
        </pc:spChg>
      </pc:sldChg>
      <pc:sldChg chg="addSp delSp modSp mod">
        <pc:chgData name="Kaitlyn Fitzgerald" userId="5f80a7dc-562f-4413-9d6e-37134f387a9f" providerId="ADAL" clId="{FC2319E2-36D7-52E6-A55A-33E60E1F0DB6}" dt="2025-08-26T17:26:22.862" v="174" actId="1076"/>
        <pc:sldMkLst>
          <pc:docMk/>
          <pc:sldMk cId="3715513653" sldId="340"/>
        </pc:sldMkLst>
        <pc:spChg chg="mod">
          <ac:chgData name="Kaitlyn Fitzgerald" userId="5f80a7dc-562f-4413-9d6e-37134f387a9f" providerId="ADAL" clId="{FC2319E2-36D7-52E6-A55A-33E60E1F0DB6}" dt="2025-08-26T17:25:52.163" v="166" actId="20577"/>
          <ac:spMkLst>
            <pc:docMk/>
            <pc:sldMk cId="3715513653" sldId="340"/>
            <ac:spMk id="3" creationId="{187B694A-C160-451D-8752-6FA4CD29895B}"/>
          </ac:spMkLst>
        </pc:spChg>
        <pc:picChg chg="add mod">
          <ac:chgData name="Kaitlyn Fitzgerald" userId="5f80a7dc-562f-4413-9d6e-37134f387a9f" providerId="ADAL" clId="{FC2319E2-36D7-52E6-A55A-33E60E1F0DB6}" dt="2025-08-26T17:26:22.862" v="174" actId="1076"/>
          <ac:picMkLst>
            <pc:docMk/>
            <pc:sldMk cId="3715513653" sldId="340"/>
            <ac:picMk id="4" creationId="{ECA8A6FE-208B-623B-FD4F-12CACEB04BCA}"/>
          </ac:picMkLst>
        </pc:picChg>
        <pc:picChg chg="del">
          <ac:chgData name="Kaitlyn Fitzgerald" userId="5f80a7dc-562f-4413-9d6e-37134f387a9f" providerId="ADAL" clId="{FC2319E2-36D7-52E6-A55A-33E60E1F0DB6}" dt="2025-08-26T17:26:15.016" v="168" actId="478"/>
          <ac:picMkLst>
            <pc:docMk/>
            <pc:sldMk cId="3715513653" sldId="340"/>
            <ac:picMk id="5" creationId="{152DA27D-E6D0-4359-983F-1872D629BBCA}"/>
          </ac:picMkLst>
        </pc:picChg>
      </pc:sldChg>
      <pc:sldChg chg="modSp mod">
        <pc:chgData name="Kaitlyn Fitzgerald" userId="5f80a7dc-562f-4413-9d6e-37134f387a9f" providerId="ADAL" clId="{FC2319E2-36D7-52E6-A55A-33E60E1F0DB6}" dt="2025-08-26T17:57:20.643" v="337" actId="20577"/>
        <pc:sldMkLst>
          <pc:docMk/>
          <pc:sldMk cId="2306895761" sldId="341"/>
        </pc:sldMkLst>
        <pc:spChg chg="mod">
          <ac:chgData name="Kaitlyn Fitzgerald" userId="5f80a7dc-562f-4413-9d6e-37134f387a9f" providerId="ADAL" clId="{FC2319E2-36D7-52E6-A55A-33E60E1F0DB6}" dt="2025-08-26T17:57:20.643" v="337" actId="20577"/>
          <ac:spMkLst>
            <pc:docMk/>
            <pc:sldMk cId="2306895761" sldId="341"/>
            <ac:spMk id="3" creationId="{5BF24A7E-B2FB-4AD9-B4B9-9A72F7AA334F}"/>
          </ac:spMkLst>
        </pc:spChg>
      </pc:sldChg>
      <pc:sldChg chg="modSp mod">
        <pc:chgData name="Kaitlyn Fitzgerald" userId="5f80a7dc-562f-4413-9d6e-37134f387a9f" providerId="ADAL" clId="{FC2319E2-36D7-52E6-A55A-33E60E1F0DB6}" dt="2025-08-26T17:57:35.498" v="351" actId="20577"/>
        <pc:sldMkLst>
          <pc:docMk/>
          <pc:sldMk cId="1001711164" sldId="342"/>
        </pc:sldMkLst>
        <pc:spChg chg="mod">
          <ac:chgData name="Kaitlyn Fitzgerald" userId="5f80a7dc-562f-4413-9d6e-37134f387a9f" providerId="ADAL" clId="{FC2319E2-36D7-52E6-A55A-33E60E1F0DB6}" dt="2025-08-26T17:57:35.498" v="351" actId="20577"/>
          <ac:spMkLst>
            <pc:docMk/>
            <pc:sldMk cId="1001711164" sldId="342"/>
            <ac:spMk id="3" creationId="{5BF24A7E-B2FB-4AD9-B4B9-9A72F7AA334F}"/>
          </ac:spMkLst>
        </pc:spChg>
      </pc:sldChg>
      <pc:sldChg chg="modSp">
        <pc:chgData name="Kaitlyn Fitzgerald" userId="5f80a7dc-562f-4413-9d6e-37134f387a9f" providerId="ADAL" clId="{FC2319E2-36D7-52E6-A55A-33E60E1F0DB6}" dt="2025-08-21T19:06:54.836" v="27"/>
        <pc:sldMkLst>
          <pc:docMk/>
          <pc:sldMk cId="676021834" sldId="343"/>
        </pc:sldMkLst>
        <pc:spChg chg="mod">
          <ac:chgData name="Kaitlyn Fitzgerald" userId="5f80a7dc-562f-4413-9d6e-37134f387a9f" providerId="ADAL" clId="{FC2319E2-36D7-52E6-A55A-33E60E1F0DB6}" dt="2025-08-21T19:06:54.836" v="27"/>
          <ac:spMkLst>
            <pc:docMk/>
            <pc:sldMk cId="676021834" sldId="343"/>
            <ac:spMk id="2" creationId="{E6744B1E-3819-4030-8F89-52721EFCC9A5}"/>
          </ac:spMkLst>
        </pc:spChg>
      </pc:sldChg>
      <pc:sldChg chg="modSp">
        <pc:chgData name="Kaitlyn Fitzgerald" userId="5f80a7dc-562f-4413-9d6e-37134f387a9f" providerId="ADAL" clId="{FC2319E2-36D7-52E6-A55A-33E60E1F0DB6}" dt="2025-08-21T19:06:54.836" v="27"/>
        <pc:sldMkLst>
          <pc:docMk/>
          <pc:sldMk cId="3624826530" sldId="345"/>
        </pc:sldMkLst>
        <pc:spChg chg="mod">
          <ac:chgData name="Kaitlyn Fitzgerald" userId="5f80a7dc-562f-4413-9d6e-37134f387a9f" providerId="ADAL" clId="{FC2319E2-36D7-52E6-A55A-33E60E1F0DB6}" dt="2025-08-21T19:06:54.836" v="27"/>
          <ac:spMkLst>
            <pc:docMk/>
            <pc:sldMk cId="3624826530" sldId="345"/>
            <ac:spMk id="2" creationId="{E6744B1E-3819-4030-8F89-52721EFCC9A5}"/>
          </ac:spMkLst>
        </pc:spChg>
      </pc:sldChg>
      <pc:sldChg chg="modSp">
        <pc:chgData name="Kaitlyn Fitzgerald" userId="5f80a7dc-562f-4413-9d6e-37134f387a9f" providerId="ADAL" clId="{FC2319E2-36D7-52E6-A55A-33E60E1F0DB6}" dt="2025-08-21T19:06:54.836" v="27"/>
        <pc:sldMkLst>
          <pc:docMk/>
          <pc:sldMk cId="3512279596" sldId="346"/>
        </pc:sldMkLst>
        <pc:spChg chg="mod">
          <ac:chgData name="Kaitlyn Fitzgerald" userId="5f80a7dc-562f-4413-9d6e-37134f387a9f" providerId="ADAL" clId="{FC2319E2-36D7-52E6-A55A-33E60E1F0DB6}" dt="2025-08-21T19:06:54.836" v="27"/>
          <ac:spMkLst>
            <pc:docMk/>
            <pc:sldMk cId="3512279596" sldId="346"/>
            <ac:spMk id="2" creationId="{7E80495F-6056-49E5-BF4B-B122558A5593}"/>
          </ac:spMkLst>
        </pc:spChg>
      </pc:sldChg>
      <pc:sldChg chg="add">
        <pc:chgData name="Kaitlyn Fitzgerald" userId="5f80a7dc-562f-4413-9d6e-37134f387a9f" providerId="ADAL" clId="{FC2319E2-36D7-52E6-A55A-33E60E1F0DB6}" dt="2025-08-21T19:04:14.493" v="5"/>
        <pc:sldMkLst>
          <pc:docMk/>
          <pc:sldMk cId="164531778" sldId="347"/>
        </pc:sldMkLst>
      </pc:sldChg>
      <pc:sldChg chg="add">
        <pc:chgData name="Kaitlyn Fitzgerald" userId="5f80a7dc-562f-4413-9d6e-37134f387a9f" providerId="ADAL" clId="{FC2319E2-36D7-52E6-A55A-33E60E1F0DB6}" dt="2025-08-21T19:04:31.304" v="7"/>
        <pc:sldMkLst>
          <pc:docMk/>
          <pc:sldMk cId="0" sldId="348"/>
        </pc:sldMkLst>
      </pc:sldChg>
      <pc:sldChg chg="add">
        <pc:chgData name="Kaitlyn Fitzgerald" userId="5f80a7dc-562f-4413-9d6e-37134f387a9f" providerId="ADAL" clId="{FC2319E2-36D7-52E6-A55A-33E60E1F0DB6}" dt="2025-08-21T19:05:37.455" v="13"/>
        <pc:sldMkLst>
          <pc:docMk/>
          <pc:sldMk cId="2197797335" sldId="349"/>
        </pc:sldMkLst>
      </pc:sldChg>
      <pc:sldChg chg="add">
        <pc:chgData name="Kaitlyn Fitzgerald" userId="5f80a7dc-562f-4413-9d6e-37134f387a9f" providerId="ADAL" clId="{FC2319E2-36D7-52E6-A55A-33E60E1F0DB6}" dt="2025-08-21T19:05:37.455" v="13"/>
        <pc:sldMkLst>
          <pc:docMk/>
          <pc:sldMk cId="4099671224" sldId="350"/>
        </pc:sldMkLst>
      </pc:sldChg>
      <pc:sldChg chg="modSp add">
        <pc:chgData name="Kaitlyn Fitzgerald" userId="5f80a7dc-562f-4413-9d6e-37134f387a9f" providerId="ADAL" clId="{FC2319E2-36D7-52E6-A55A-33E60E1F0DB6}" dt="2025-08-21T19:06:54.836" v="27"/>
        <pc:sldMkLst>
          <pc:docMk/>
          <pc:sldMk cId="4153314421" sldId="466"/>
        </pc:sldMkLst>
        <pc:spChg chg="mod">
          <ac:chgData name="Kaitlyn Fitzgerald" userId="5f80a7dc-562f-4413-9d6e-37134f387a9f" providerId="ADAL" clId="{FC2319E2-36D7-52E6-A55A-33E60E1F0DB6}" dt="2025-08-21T19:06:54.836" v="27"/>
          <ac:spMkLst>
            <pc:docMk/>
            <pc:sldMk cId="4153314421" sldId="466"/>
            <ac:spMk id="2" creationId="{4722EE1B-0AD0-2C5B-14B9-B985B49A5C41}"/>
          </ac:spMkLst>
        </pc:spChg>
        <pc:spChg chg="mod">
          <ac:chgData name="Kaitlyn Fitzgerald" userId="5f80a7dc-562f-4413-9d6e-37134f387a9f" providerId="ADAL" clId="{FC2319E2-36D7-52E6-A55A-33E60E1F0DB6}" dt="2025-08-21T19:06:54.836" v="27"/>
          <ac:spMkLst>
            <pc:docMk/>
            <pc:sldMk cId="4153314421" sldId="466"/>
            <ac:spMk id="3" creationId="{EC97E848-8D46-2BFD-CC04-73BAC56C6D17}"/>
          </ac:spMkLst>
        </pc:spChg>
        <pc:spChg chg="mod">
          <ac:chgData name="Kaitlyn Fitzgerald" userId="5f80a7dc-562f-4413-9d6e-37134f387a9f" providerId="ADAL" clId="{FC2319E2-36D7-52E6-A55A-33E60E1F0DB6}" dt="2025-08-21T19:06:54.836" v="27"/>
          <ac:spMkLst>
            <pc:docMk/>
            <pc:sldMk cId="4153314421" sldId="466"/>
            <ac:spMk id="4" creationId="{9DDD9204-9EEB-CAC8-3523-84B1E9648484}"/>
          </ac:spMkLst>
        </pc:spChg>
      </pc:sldChg>
      <pc:sldChg chg="modSp add mod setBg">
        <pc:chgData name="Kaitlyn Fitzgerald" userId="5f80a7dc-562f-4413-9d6e-37134f387a9f" providerId="ADAL" clId="{FC2319E2-36D7-52E6-A55A-33E60E1F0DB6}" dt="2025-08-27T23:45:13.626" v="641" actId="1076"/>
        <pc:sldMkLst>
          <pc:docMk/>
          <pc:sldMk cId="1226426437" sldId="471"/>
        </pc:sldMkLst>
        <pc:spChg chg="mod">
          <ac:chgData name="Kaitlyn Fitzgerald" userId="5f80a7dc-562f-4413-9d6e-37134f387a9f" providerId="ADAL" clId="{FC2319E2-36D7-52E6-A55A-33E60E1F0DB6}" dt="2025-08-26T20:57:21.450" v="474" actId="20577"/>
          <ac:spMkLst>
            <pc:docMk/>
            <pc:sldMk cId="1226426437" sldId="471"/>
            <ac:spMk id="2" creationId="{DDB2CA6A-25E1-0BBE-9D77-90D62B3B9C48}"/>
          </ac:spMkLst>
        </pc:spChg>
        <pc:spChg chg="mod">
          <ac:chgData name="Kaitlyn Fitzgerald" userId="5f80a7dc-562f-4413-9d6e-37134f387a9f" providerId="ADAL" clId="{FC2319E2-36D7-52E6-A55A-33E60E1F0DB6}" dt="2025-08-21T19:06:54.836" v="27"/>
          <ac:spMkLst>
            <pc:docMk/>
            <pc:sldMk cId="1226426437" sldId="471"/>
            <ac:spMk id="4" creationId="{2B1459A4-E3DA-027F-7D4A-FDC60D5580AC}"/>
          </ac:spMkLst>
        </pc:spChg>
        <pc:spChg chg="mod">
          <ac:chgData name="Kaitlyn Fitzgerald" userId="5f80a7dc-562f-4413-9d6e-37134f387a9f" providerId="ADAL" clId="{FC2319E2-36D7-52E6-A55A-33E60E1F0DB6}" dt="2025-08-27T23:45:13.626" v="641" actId="1076"/>
          <ac:spMkLst>
            <pc:docMk/>
            <pc:sldMk cId="1226426437" sldId="471"/>
            <ac:spMk id="5" creationId="{F0013077-7BC2-19BF-A234-DAF41A8D7DF3}"/>
          </ac:spMkLst>
        </pc:spChg>
      </pc:sldChg>
      <pc:sldChg chg="modSp add">
        <pc:chgData name="Kaitlyn Fitzgerald" userId="5f80a7dc-562f-4413-9d6e-37134f387a9f" providerId="ADAL" clId="{FC2319E2-36D7-52E6-A55A-33E60E1F0DB6}" dt="2025-08-21T19:06:54.836" v="27"/>
        <pc:sldMkLst>
          <pc:docMk/>
          <pc:sldMk cId="3577362659" sldId="472"/>
        </pc:sldMkLst>
        <pc:spChg chg="mod">
          <ac:chgData name="Kaitlyn Fitzgerald" userId="5f80a7dc-562f-4413-9d6e-37134f387a9f" providerId="ADAL" clId="{FC2319E2-36D7-52E6-A55A-33E60E1F0DB6}" dt="2025-08-21T19:06:54.836" v="27"/>
          <ac:spMkLst>
            <pc:docMk/>
            <pc:sldMk cId="3577362659" sldId="472"/>
            <ac:spMk id="43" creationId="{00000000-0000-0000-0000-000000000000}"/>
          </ac:spMkLst>
        </pc:spChg>
      </pc:sldChg>
      <pc:sldChg chg="addSp delSp modSp add mod">
        <pc:chgData name="Kaitlyn Fitzgerald" userId="5f80a7dc-562f-4413-9d6e-37134f387a9f" providerId="ADAL" clId="{FC2319E2-36D7-52E6-A55A-33E60E1F0DB6}" dt="2025-08-26T17:06:29.664" v="37"/>
        <pc:sldMkLst>
          <pc:docMk/>
          <pc:sldMk cId="2625607795" sldId="473"/>
        </pc:sldMkLst>
        <pc:spChg chg="add mod">
          <ac:chgData name="Kaitlyn Fitzgerald" userId="5f80a7dc-562f-4413-9d6e-37134f387a9f" providerId="ADAL" clId="{FC2319E2-36D7-52E6-A55A-33E60E1F0DB6}" dt="2025-08-26T17:06:29.664" v="37"/>
          <ac:spMkLst>
            <pc:docMk/>
            <pc:sldMk cId="2625607795" sldId="473"/>
            <ac:spMk id="3" creationId="{7668085B-4A83-00D9-8008-C4B648CD6C69}"/>
          </ac:spMkLst>
        </pc:spChg>
        <pc:spChg chg="del mod">
          <ac:chgData name="Kaitlyn Fitzgerald" userId="5f80a7dc-562f-4413-9d6e-37134f387a9f" providerId="ADAL" clId="{FC2319E2-36D7-52E6-A55A-33E60E1F0DB6}" dt="2025-08-26T17:06:18.873" v="33" actId="478"/>
          <ac:spMkLst>
            <pc:docMk/>
            <pc:sldMk cId="2625607795" sldId="473"/>
            <ac:spMk id="19458" creationId="{00000000-0000-0000-0000-000000000000}"/>
          </ac:spMkLst>
        </pc:spChg>
        <pc:spChg chg="mod">
          <ac:chgData name="Kaitlyn Fitzgerald" userId="5f80a7dc-562f-4413-9d6e-37134f387a9f" providerId="ADAL" clId="{FC2319E2-36D7-52E6-A55A-33E60E1F0DB6}" dt="2025-08-26T17:06:26.533" v="35" actId="21"/>
          <ac:spMkLst>
            <pc:docMk/>
            <pc:sldMk cId="2625607795" sldId="473"/>
            <ac:spMk id="19459" creationId="{00000000-0000-0000-0000-000000000000}"/>
          </ac:spMkLst>
        </pc:spChg>
      </pc:sldChg>
      <pc:sldChg chg="addSp delSp modSp add mod">
        <pc:chgData name="Kaitlyn Fitzgerald" userId="5f80a7dc-562f-4413-9d6e-37134f387a9f" providerId="ADAL" clId="{FC2319E2-36D7-52E6-A55A-33E60E1F0DB6}" dt="2025-08-26T17:06:53.321" v="41" actId="478"/>
        <pc:sldMkLst>
          <pc:docMk/>
          <pc:sldMk cId="706363388" sldId="474"/>
        </pc:sldMkLst>
        <pc:spChg chg="add del mod">
          <ac:chgData name="Kaitlyn Fitzgerald" userId="5f80a7dc-562f-4413-9d6e-37134f387a9f" providerId="ADAL" clId="{FC2319E2-36D7-52E6-A55A-33E60E1F0DB6}" dt="2025-08-26T17:06:53.321" v="41" actId="478"/>
          <ac:spMkLst>
            <pc:docMk/>
            <pc:sldMk cId="706363388" sldId="474"/>
            <ac:spMk id="3" creationId="{43F02E41-E753-3906-9391-6708FA171C4C}"/>
          </ac:spMkLst>
        </pc:spChg>
        <pc:spChg chg="mod">
          <ac:chgData name="Kaitlyn Fitzgerald" userId="5f80a7dc-562f-4413-9d6e-37134f387a9f" providerId="ADAL" clId="{FC2319E2-36D7-52E6-A55A-33E60E1F0DB6}" dt="2025-08-21T19:06:54.836" v="27"/>
          <ac:spMkLst>
            <pc:docMk/>
            <pc:sldMk cId="706363388" sldId="474"/>
            <ac:spMk id="12" creationId="{00000000-0000-0000-0000-000000000000}"/>
          </ac:spMkLst>
        </pc:spChg>
        <pc:spChg chg="mod">
          <ac:chgData name="Kaitlyn Fitzgerald" userId="5f80a7dc-562f-4413-9d6e-37134f387a9f" providerId="ADAL" clId="{FC2319E2-36D7-52E6-A55A-33E60E1F0DB6}" dt="2025-08-26T17:06:36.861" v="38" actId="20577"/>
          <ac:spMkLst>
            <pc:docMk/>
            <pc:sldMk cId="706363388" sldId="474"/>
            <ac:spMk id="20482" creationId="{00000000-0000-0000-0000-000000000000}"/>
          </ac:spMkLst>
        </pc:spChg>
        <pc:spChg chg="del mod">
          <ac:chgData name="Kaitlyn Fitzgerald" userId="5f80a7dc-562f-4413-9d6e-37134f387a9f" providerId="ADAL" clId="{FC2319E2-36D7-52E6-A55A-33E60E1F0DB6}" dt="2025-08-26T17:06:48.578" v="39" actId="478"/>
          <ac:spMkLst>
            <pc:docMk/>
            <pc:sldMk cId="706363388" sldId="474"/>
            <ac:spMk id="20483" creationId="{00000000-0000-0000-0000-000000000000}"/>
          </ac:spMkLst>
        </pc:spChg>
      </pc:sldChg>
      <pc:sldChg chg="delSp modSp add mod">
        <pc:chgData name="Kaitlyn Fitzgerald" userId="5f80a7dc-562f-4413-9d6e-37134f387a9f" providerId="ADAL" clId="{FC2319E2-36D7-52E6-A55A-33E60E1F0DB6}" dt="2025-08-26T17:07:08.885" v="45" actId="1076"/>
        <pc:sldMkLst>
          <pc:docMk/>
          <pc:sldMk cId="4093663120" sldId="475"/>
        </pc:sldMkLst>
        <pc:spChg chg="mod">
          <ac:chgData name="Kaitlyn Fitzgerald" userId="5f80a7dc-562f-4413-9d6e-37134f387a9f" providerId="ADAL" clId="{FC2319E2-36D7-52E6-A55A-33E60E1F0DB6}" dt="2025-08-21T19:06:54.836" v="27"/>
          <ac:spMkLst>
            <pc:docMk/>
            <pc:sldMk cId="4093663120" sldId="475"/>
            <ac:spMk id="7" creationId="{00000000-0000-0000-0000-000000000000}"/>
          </ac:spMkLst>
        </pc:spChg>
        <pc:spChg chg="mod">
          <ac:chgData name="Kaitlyn Fitzgerald" userId="5f80a7dc-562f-4413-9d6e-37134f387a9f" providerId="ADAL" clId="{FC2319E2-36D7-52E6-A55A-33E60E1F0DB6}" dt="2025-08-26T17:07:00.974" v="43"/>
          <ac:spMkLst>
            <pc:docMk/>
            <pc:sldMk cId="4093663120" sldId="475"/>
            <ac:spMk id="27650" creationId="{00000000-0000-0000-0000-000000000000}"/>
          </ac:spMkLst>
        </pc:spChg>
        <pc:spChg chg="del mod">
          <ac:chgData name="Kaitlyn Fitzgerald" userId="5f80a7dc-562f-4413-9d6e-37134f387a9f" providerId="ADAL" clId="{FC2319E2-36D7-52E6-A55A-33E60E1F0DB6}" dt="2025-08-26T17:07:05.168" v="44" actId="478"/>
          <ac:spMkLst>
            <pc:docMk/>
            <pc:sldMk cId="4093663120" sldId="475"/>
            <ac:spMk id="27651" creationId="{00000000-0000-0000-0000-000000000000}"/>
          </ac:spMkLst>
        </pc:spChg>
        <pc:spChg chg="mod">
          <ac:chgData name="Kaitlyn Fitzgerald" userId="5f80a7dc-562f-4413-9d6e-37134f387a9f" providerId="ADAL" clId="{FC2319E2-36D7-52E6-A55A-33E60E1F0DB6}" dt="2025-08-26T17:07:08.885" v="45" actId="1076"/>
          <ac:spMkLst>
            <pc:docMk/>
            <pc:sldMk cId="4093663120" sldId="475"/>
            <ac:spMk id="27653" creationId="{00000000-0000-0000-0000-000000000000}"/>
          </ac:spMkLst>
        </pc:spChg>
      </pc:sldChg>
      <pc:sldChg chg="delSp modSp add mod">
        <pc:chgData name="Kaitlyn Fitzgerald" userId="5f80a7dc-562f-4413-9d6e-37134f387a9f" providerId="ADAL" clId="{FC2319E2-36D7-52E6-A55A-33E60E1F0DB6}" dt="2025-08-26T17:07:37.016" v="50" actId="27636"/>
        <pc:sldMkLst>
          <pc:docMk/>
          <pc:sldMk cId="1294573394" sldId="476"/>
        </pc:sldMkLst>
        <pc:spChg chg="mod">
          <ac:chgData name="Kaitlyn Fitzgerald" userId="5f80a7dc-562f-4413-9d6e-37134f387a9f" providerId="ADAL" clId="{FC2319E2-36D7-52E6-A55A-33E60E1F0DB6}" dt="2025-08-21T19:06:54.836" v="27"/>
          <ac:spMkLst>
            <pc:docMk/>
            <pc:sldMk cId="1294573394" sldId="476"/>
            <ac:spMk id="7" creationId="{00000000-0000-0000-0000-000000000000}"/>
          </ac:spMkLst>
        </pc:spChg>
        <pc:spChg chg="del mod">
          <ac:chgData name="Kaitlyn Fitzgerald" userId="5f80a7dc-562f-4413-9d6e-37134f387a9f" providerId="ADAL" clId="{FC2319E2-36D7-52E6-A55A-33E60E1F0DB6}" dt="2025-08-26T17:07:28.475" v="48" actId="478"/>
          <ac:spMkLst>
            <pc:docMk/>
            <pc:sldMk cId="1294573394" sldId="476"/>
            <ac:spMk id="28674" creationId="{00000000-0000-0000-0000-000000000000}"/>
          </ac:spMkLst>
        </pc:spChg>
        <pc:spChg chg="mod">
          <ac:chgData name="Kaitlyn Fitzgerald" userId="5f80a7dc-562f-4413-9d6e-37134f387a9f" providerId="ADAL" clId="{FC2319E2-36D7-52E6-A55A-33E60E1F0DB6}" dt="2025-08-26T17:07:37.016" v="50" actId="27636"/>
          <ac:spMkLst>
            <pc:docMk/>
            <pc:sldMk cId="1294573394" sldId="476"/>
            <ac:spMk id="28675" creationId="{00000000-0000-0000-0000-000000000000}"/>
          </ac:spMkLst>
        </pc:spChg>
      </pc:sldChg>
      <pc:sldChg chg="modSp add mod">
        <pc:chgData name="Kaitlyn Fitzgerald" userId="5f80a7dc-562f-4413-9d6e-37134f387a9f" providerId="ADAL" clId="{FC2319E2-36D7-52E6-A55A-33E60E1F0DB6}" dt="2025-08-26T17:09:36.956" v="74" actId="120"/>
        <pc:sldMkLst>
          <pc:docMk/>
          <pc:sldMk cId="2966074061" sldId="477"/>
        </pc:sldMkLst>
        <pc:spChg chg="mod">
          <ac:chgData name="Kaitlyn Fitzgerald" userId="5f80a7dc-562f-4413-9d6e-37134f387a9f" providerId="ADAL" clId="{FC2319E2-36D7-52E6-A55A-33E60E1F0DB6}" dt="2025-08-21T19:06:54.836" v="27"/>
          <ac:spMkLst>
            <pc:docMk/>
            <pc:sldMk cId="2966074061" sldId="477"/>
            <ac:spMk id="5" creationId="{00000000-0000-0000-0000-000000000000}"/>
          </ac:spMkLst>
        </pc:spChg>
        <pc:spChg chg="mod">
          <ac:chgData name="Kaitlyn Fitzgerald" userId="5f80a7dc-562f-4413-9d6e-37134f387a9f" providerId="ADAL" clId="{FC2319E2-36D7-52E6-A55A-33E60E1F0DB6}" dt="2025-08-26T17:07:51.606" v="52"/>
          <ac:spMkLst>
            <pc:docMk/>
            <pc:sldMk cId="2966074061" sldId="477"/>
            <ac:spMk id="19458" creationId="{00000000-0000-0000-0000-000000000000}"/>
          </ac:spMkLst>
        </pc:spChg>
        <pc:spChg chg="mod">
          <ac:chgData name="Kaitlyn Fitzgerald" userId="5f80a7dc-562f-4413-9d6e-37134f387a9f" providerId="ADAL" clId="{FC2319E2-36D7-52E6-A55A-33E60E1F0DB6}" dt="2025-08-26T17:07:49.656" v="51" actId="21"/>
          <ac:spMkLst>
            <pc:docMk/>
            <pc:sldMk cId="2966074061" sldId="477"/>
            <ac:spMk id="19459" creationId="{00000000-0000-0000-0000-000000000000}"/>
          </ac:spMkLst>
        </pc:spChg>
        <pc:spChg chg="mod">
          <ac:chgData name="Kaitlyn Fitzgerald" userId="5f80a7dc-562f-4413-9d6e-37134f387a9f" providerId="ADAL" clId="{FC2319E2-36D7-52E6-A55A-33E60E1F0DB6}" dt="2025-08-26T17:09:36.956" v="74" actId="120"/>
          <ac:spMkLst>
            <pc:docMk/>
            <pc:sldMk cId="2966074061" sldId="477"/>
            <ac:spMk id="19461" creationId="{00000000-0000-0000-0000-000000000000}"/>
          </ac:spMkLst>
        </pc:spChg>
      </pc:sldChg>
      <pc:sldChg chg="delSp modSp add mod">
        <pc:chgData name="Kaitlyn Fitzgerald" userId="5f80a7dc-562f-4413-9d6e-37134f387a9f" providerId="ADAL" clId="{FC2319E2-36D7-52E6-A55A-33E60E1F0DB6}" dt="2025-08-26T17:09:32.603" v="73" actId="1076"/>
        <pc:sldMkLst>
          <pc:docMk/>
          <pc:sldMk cId="133876404" sldId="478"/>
        </pc:sldMkLst>
        <pc:spChg chg="mod">
          <ac:chgData name="Kaitlyn Fitzgerald" userId="5f80a7dc-562f-4413-9d6e-37134f387a9f" providerId="ADAL" clId="{FC2319E2-36D7-52E6-A55A-33E60E1F0DB6}" dt="2025-08-21T19:06:54.836" v="27"/>
          <ac:spMkLst>
            <pc:docMk/>
            <pc:sldMk cId="133876404" sldId="478"/>
            <ac:spMk id="16" creationId="{00000000-0000-0000-0000-000000000000}"/>
          </ac:spMkLst>
        </pc:spChg>
        <pc:spChg chg="mod">
          <ac:chgData name="Kaitlyn Fitzgerald" userId="5f80a7dc-562f-4413-9d6e-37134f387a9f" providerId="ADAL" clId="{FC2319E2-36D7-52E6-A55A-33E60E1F0DB6}" dt="2025-08-26T17:08:22.481" v="56"/>
          <ac:spMkLst>
            <pc:docMk/>
            <pc:sldMk cId="133876404" sldId="478"/>
            <ac:spMk id="20482" creationId="{00000000-0000-0000-0000-000000000000}"/>
          </ac:spMkLst>
        </pc:spChg>
        <pc:spChg chg="mod">
          <ac:chgData name="Kaitlyn Fitzgerald" userId="5f80a7dc-562f-4413-9d6e-37134f387a9f" providerId="ADAL" clId="{FC2319E2-36D7-52E6-A55A-33E60E1F0DB6}" dt="2025-08-26T17:08:20.535" v="55" actId="21"/>
          <ac:spMkLst>
            <pc:docMk/>
            <pc:sldMk cId="133876404" sldId="478"/>
            <ac:spMk id="20483" creationId="{00000000-0000-0000-0000-000000000000}"/>
          </ac:spMkLst>
        </pc:spChg>
        <pc:spChg chg="del">
          <ac:chgData name="Kaitlyn Fitzgerald" userId="5f80a7dc-562f-4413-9d6e-37134f387a9f" providerId="ADAL" clId="{FC2319E2-36D7-52E6-A55A-33E60E1F0DB6}" dt="2025-08-26T17:08:37.804" v="59" actId="478"/>
          <ac:spMkLst>
            <pc:docMk/>
            <pc:sldMk cId="133876404" sldId="478"/>
            <ac:spMk id="20485" creationId="{00000000-0000-0000-0000-000000000000}"/>
          </ac:spMkLst>
        </pc:spChg>
        <pc:spChg chg="mod">
          <ac:chgData name="Kaitlyn Fitzgerald" userId="5f80a7dc-562f-4413-9d6e-37134f387a9f" providerId="ADAL" clId="{FC2319E2-36D7-52E6-A55A-33E60E1F0DB6}" dt="2025-08-26T17:09:32.603" v="73" actId="1076"/>
          <ac:spMkLst>
            <pc:docMk/>
            <pc:sldMk cId="133876404" sldId="478"/>
            <ac:spMk id="20486" creationId="{00000000-0000-0000-0000-000000000000}"/>
          </ac:spMkLst>
        </pc:spChg>
        <pc:spChg chg="mod">
          <ac:chgData name="Kaitlyn Fitzgerald" userId="5f80a7dc-562f-4413-9d6e-37134f387a9f" providerId="ADAL" clId="{FC2319E2-36D7-52E6-A55A-33E60E1F0DB6}" dt="2025-08-26T17:08:28.036" v="57" actId="1076"/>
          <ac:spMkLst>
            <pc:docMk/>
            <pc:sldMk cId="133876404" sldId="478"/>
            <ac:spMk id="20487" creationId="{00000000-0000-0000-0000-000000000000}"/>
          </ac:spMkLst>
        </pc:spChg>
        <pc:spChg chg="mod">
          <ac:chgData name="Kaitlyn Fitzgerald" userId="5f80a7dc-562f-4413-9d6e-37134f387a9f" providerId="ADAL" clId="{FC2319E2-36D7-52E6-A55A-33E60E1F0DB6}" dt="2025-08-26T17:09:32.603" v="73" actId="1076"/>
          <ac:spMkLst>
            <pc:docMk/>
            <pc:sldMk cId="133876404" sldId="478"/>
            <ac:spMk id="20488" creationId="{00000000-0000-0000-0000-000000000000}"/>
          </ac:spMkLst>
        </pc:spChg>
        <pc:spChg chg="mod">
          <ac:chgData name="Kaitlyn Fitzgerald" userId="5f80a7dc-562f-4413-9d6e-37134f387a9f" providerId="ADAL" clId="{FC2319E2-36D7-52E6-A55A-33E60E1F0DB6}" dt="2025-08-26T17:09:32.603" v="73" actId="1076"/>
          <ac:spMkLst>
            <pc:docMk/>
            <pc:sldMk cId="133876404" sldId="478"/>
            <ac:spMk id="20489" creationId="{00000000-0000-0000-0000-000000000000}"/>
          </ac:spMkLst>
        </pc:spChg>
        <pc:spChg chg="mod">
          <ac:chgData name="Kaitlyn Fitzgerald" userId="5f80a7dc-562f-4413-9d6e-37134f387a9f" providerId="ADAL" clId="{FC2319E2-36D7-52E6-A55A-33E60E1F0DB6}" dt="2025-08-26T17:09:32.603" v="73" actId="1076"/>
          <ac:spMkLst>
            <pc:docMk/>
            <pc:sldMk cId="133876404" sldId="478"/>
            <ac:spMk id="20490" creationId="{00000000-0000-0000-0000-000000000000}"/>
          </ac:spMkLst>
        </pc:spChg>
        <pc:spChg chg="mod">
          <ac:chgData name="Kaitlyn Fitzgerald" userId="5f80a7dc-562f-4413-9d6e-37134f387a9f" providerId="ADAL" clId="{FC2319E2-36D7-52E6-A55A-33E60E1F0DB6}" dt="2025-08-26T17:09:32.603" v="73" actId="1076"/>
          <ac:spMkLst>
            <pc:docMk/>
            <pc:sldMk cId="133876404" sldId="478"/>
            <ac:spMk id="20491" creationId="{00000000-0000-0000-0000-000000000000}"/>
          </ac:spMkLst>
        </pc:spChg>
        <pc:spChg chg="mod">
          <ac:chgData name="Kaitlyn Fitzgerald" userId="5f80a7dc-562f-4413-9d6e-37134f387a9f" providerId="ADAL" clId="{FC2319E2-36D7-52E6-A55A-33E60E1F0DB6}" dt="2025-08-26T17:09:32.603" v="73" actId="1076"/>
          <ac:spMkLst>
            <pc:docMk/>
            <pc:sldMk cId="133876404" sldId="478"/>
            <ac:spMk id="20492" creationId="{00000000-0000-0000-0000-000000000000}"/>
          </ac:spMkLst>
        </pc:spChg>
        <pc:grpChg chg="mod">
          <ac:chgData name="Kaitlyn Fitzgerald" userId="5f80a7dc-562f-4413-9d6e-37134f387a9f" providerId="ADAL" clId="{FC2319E2-36D7-52E6-A55A-33E60E1F0DB6}" dt="2025-08-26T17:09:32.603" v="73" actId="1076"/>
          <ac:grpSpMkLst>
            <pc:docMk/>
            <pc:sldMk cId="133876404" sldId="478"/>
            <ac:grpSpMk id="2" creationId="{00000000-0000-0000-0000-000000000000}"/>
          </ac:grpSpMkLst>
        </pc:grpChg>
      </pc:sldChg>
      <pc:sldChg chg="delSp modSp add mod">
        <pc:chgData name="Kaitlyn Fitzgerald" userId="5f80a7dc-562f-4413-9d6e-37134f387a9f" providerId="ADAL" clId="{FC2319E2-36D7-52E6-A55A-33E60E1F0DB6}" dt="2025-08-26T17:09:03.576" v="67" actId="120"/>
        <pc:sldMkLst>
          <pc:docMk/>
          <pc:sldMk cId="3244587785" sldId="479"/>
        </pc:sldMkLst>
        <pc:spChg chg="mod">
          <ac:chgData name="Kaitlyn Fitzgerald" userId="5f80a7dc-562f-4413-9d6e-37134f387a9f" providerId="ADAL" clId="{FC2319E2-36D7-52E6-A55A-33E60E1F0DB6}" dt="2025-08-21T19:06:54.836" v="27"/>
          <ac:spMkLst>
            <pc:docMk/>
            <pc:sldMk cId="3244587785" sldId="479"/>
            <ac:spMk id="6" creationId="{00000000-0000-0000-0000-000000000000}"/>
          </ac:spMkLst>
        </pc:spChg>
        <pc:spChg chg="mod">
          <ac:chgData name="Kaitlyn Fitzgerald" userId="5f80a7dc-562f-4413-9d6e-37134f387a9f" providerId="ADAL" clId="{FC2319E2-36D7-52E6-A55A-33E60E1F0DB6}" dt="2025-08-26T17:08:52.813" v="65" actId="27636"/>
          <ac:spMkLst>
            <pc:docMk/>
            <pc:sldMk cId="3244587785" sldId="479"/>
            <ac:spMk id="38914" creationId="{00000000-0000-0000-0000-000000000000}"/>
          </ac:spMkLst>
        </pc:spChg>
        <pc:spChg chg="del mod">
          <ac:chgData name="Kaitlyn Fitzgerald" userId="5f80a7dc-562f-4413-9d6e-37134f387a9f" providerId="ADAL" clId="{FC2319E2-36D7-52E6-A55A-33E60E1F0DB6}" dt="2025-08-26T17:08:57.863" v="66" actId="478"/>
          <ac:spMkLst>
            <pc:docMk/>
            <pc:sldMk cId="3244587785" sldId="479"/>
            <ac:spMk id="38915" creationId="{00000000-0000-0000-0000-000000000000}"/>
          </ac:spMkLst>
        </pc:spChg>
        <pc:spChg chg="mod">
          <ac:chgData name="Kaitlyn Fitzgerald" userId="5f80a7dc-562f-4413-9d6e-37134f387a9f" providerId="ADAL" clId="{FC2319E2-36D7-52E6-A55A-33E60E1F0DB6}" dt="2025-08-26T17:09:03.576" v="67" actId="120"/>
          <ac:spMkLst>
            <pc:docMk/>
            <pc:sldMk cId="3244587785" sldId="479"/>
            <ac:spMk id="38917" creationId="{00000000-0000-0000-0000-000000000000}"/>
          </ac:spMkLst>
        </pc:spChg>
      </pc:sldChg>
      <pc:sldChg chg="modSp add del">
        <pc:chgData name="Kaitlyn Fitzgerald" userId="5f80a7dc-562f-4413-9d6e-37134f387a9f" providerId="ADAL" clId="{FC2319E2-36D7-52E6-A55A-33E60E1F0DB6}" dt="2025-08-26T17:10:19.883" v="80" actId="2696"/>
        <pc:sldMkLst>
          <pc:docMk/>
          <pc:sldMk cId="348927703" sldId="480"/>
        </pc:sldMkLst>
      </pc:sldChg>
      <pc:sldChg chg="addSp modSp add">
        <pc:chgData name="Kaitlyn Fitzgerald" userId="5f80a7dc-562f-4413-9d6e-37134f387a9f" providerId="ADAL" clId="{FC2319E2-36D7-52E6-A55A-33E60E1F0DB6}" dt="2025-08-26T17:10:16.470" v="79" actId="1076"/>
        <pc:sldMkLst>
          <pc:docMk/>
          <pc:sldMk cId="360868933" sldId="481"/>
        </pc:sldMkLst>
        <pc:spChg chg="add mod">
          <ac:chgData name="Kaitlyn Fitzgerald" userId="5f80a7dc-562f-4413-9d6e-37134f387a9f" providerId="ADAL" clId="{FC2319E2-36D7-52E6-A55A-33E60E1F0DB6}" dt="2025-08-26T17:10:09.120" v="78" actId="1076"/>
          <ac:spMkLst>
            <pc:docMk/>
            <pc:sldMk cId="360868933" sldId="481"/>
            <ac:spMk id="2" creationId="{3AFCB5C6-1009-285A-3FE9-56F8D5AE556F}"/>
          </ac:spMkLst>
        </pc:spChg>
        <pc:spChg chg="add mod">
          <ac:chgData name="Kaitlyn Fitzgerald" userId="5f80a7dc-562f-4413-9d6e-37134f387a9f" providerId="ADAL" clId="{FC2319E2-36D7-52E6-A55A-33E60E1F0DB6}" dt="2025-08-26T17:10:16.470" v="79" actId="1076"/>
          <ac:spMkLst>
            <pc:docMk/>
            <pc:sldMk cId="360868933" sldId="481"/>
            <ac:spMk id="3" creationId="{7C637E46-0D54-DE65-17F5-877E88C71951}"/>
          </ac:spMkLst>
        </pc:spChg>
        <pc:spChg chg="add mod">
          <ac:chgData name="Kaitlyn Fitzgerald" userId="5f80a7dc-562f-4413-9d6e-37134f387a9f" providerId="ADAL" clId="{FC2319E2-36D7-52E6-A55A-33E60E1F0DB6}" dt="2025-08-26T17:10:01.933" v="77" actId="1076"/>
          <ac:spMkLst>
            <pc:docMk/>
            <pc:sldMk cId="360868933" sldId="481"/>
            <ac:spMk id="4" creationId="{B2759DE0-2D86-181F-2FFA-DBC2C7CE41B4}"/>
          </ac:spMkLst>
        </pc:spChg>
      </pc:sldChg>
      <pc:sldChg chg="modSp new del mod">
        <pc:chgData name="Kaitlyn Fitzgerald" userId="5f80a7dc-562f-4413-9d6e-37134f387a9f" providerId="ADAL" clId="{FC2319E2-36D7-52E6-A55A-33E60E1F0DB6}" dt="2025-08-26T17:34:38.282" v="190" actId="2696"/>
        <pc:sldMkLst>
          <pc:docMk/>
          <pc:sldMk cId="3183512953" sldId="482"/>
        </pc:sldMkLst>
        <pc:spChg chg="mod">
          <ac:chgData name="Kaitlyn Fitzgerald" userId="5f80a7dc-562f-4413-9d6e-37134f387a9f" providerId="ADAL" clId="{FC2319E2-36D7-52E6-A55A-33E60E1F0DB6}" dt="2025-08-26T17:32:15.042" v="188" actId="27636"/>
          <ac:spMkLst>
            <pc:docMk/>
            <pc:sldMk cId="3183512953" sldId="482"/>
            <ac:spMk id="3" creationId="{A6C3F8CD-6A04-5422-6369-314CB20A39A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E18CB-9F38-1143-972A-0CA96454FA4B}" type="datetimeFigureOut">
              <a:rPr lang="en-US" smtClean="0"/>
              <a:t>8/27/25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F1825-7BC6-1B44-9C74-CFC23B36C6C6}" type="slidenum">
              <a:rPr lang="en-US" smtClean="0"/>
              <a:t>‹#›</a:t>
            </a:fld>
            <a:endParaRPr lang="en-US"/>
          </a:p>
        </p:txBody>
      </p:sp>
    </p:spTree>
    <p:extLst>
      <p:ext uri="{BB962C8B-B14F-4D97-AF65-F5344CB8AC3E}">
        <p14:creationId xmlns:p14="http://schemas.microsoft.com/office/powerpoint/2010/main" val="154579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300EE-6DDC-4BFF-9959-864E7034271B}" type="slidenum">
              <a:rPr lang="en-US"/>
              <a:pPr/>
              <a:t>1</a:t>
            </a:fld>
            <a:endParaRPr lang="en-US"/>
          </a:p>
        </p:txBody>
      </p:sp>
      <p:sp>
        <p:nvSpPr>
          <p:cNvPr id="5122" name="Rectangle 2"/>
          <p:cNvSpPr>
            <a:spLocks noGrp="1" noRot="1" noChangeAspect="1" noChangeArrowheads="1" noTextEdit="1"/>
          </p:cNvSpPr>
          <p:nvPr>
            <p:ph type="sldImg"/>
            <p:custDataLst>
              <p:tags r:id="rId1"/>
            </p:custDataLst>
          </p:nvPr>
        </p:nvSpPr>
        <p:spPr>
          <a:ln/>
        </p:spPr>
      </p:sp>
      <p:sp>
        <p:nvSpPr>
          <p:cNvPr id="5123" name="Rectangle 3"/>
          <p:cNvSpPr>
            <a:spLocks noGrp="1" noChangeArrowheads="1"/>
          </p:cNvSpPr>
          <p:nvPr>
            <p:ph type="body" idx="1"/>
          </p:nvPr>
        </p:nvSpPr>
        <p:spPr>
          <a:xfrm>
            <a:off x="935806" y="4422135"/>
            <a:ext cx="5151493" cy="4188171"/>
          </a:xfrm>
        </p:spPr>
        <p:txBody>
          <a:bodyPr/>
          <a:lstStyle/>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20858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7813" indent="-287620">
              <a:defRPr sz="2400">
                <a:solidFill>
                  <a:schemeClr val="tx1"/>
                </a:solidFill>
                <a:latin typeface="Arial" charset="0"/>
              </a:defRPr>
            </a:lvl2pPr>
            <a:lvl3pPr marL="1150482" indent="-230097">
              <a:defRPr sz="2400">
                <a:solidFill>
                  <a:schemeClr val="tx1"/>
                </a:solidFill>
                <a:latin typeface="Arial" charset="0"/>
              </a:defRPr>
            </a:lvl3pPr>
            <a:lvl4pPr marL="1610674" indent="-230097">
              <a:defRPr sz="2400">
                <a:solidFill>
                  <a:schemeClr val="tx1"/>
                </a:solidFill>
                <a:latin typeface="Arial" charset="0"/>
              </a:defRPr>
            </a:lvl4pPr>
            <a:lvl5pPr marL="2070868" indent="-230097">
              <a:defRPr sz="2400">
                <a:solidFill>
                  <a:schemeClr val="tx1"/>
                </a:solidFill>
                <a:latin typeface="Arial" charset="0"/>
              </a:defRPr>
            </a:lvl5pPr>
            <a:lvl6pPr marL="2531060" indent="-230097" algn="ctr" eaLnBrk="0" fontAlgn="base" hangingPunct="0">
              <a:spcBef>
                <a:spcPct val="0"/>
              </a:spcBef>
              <a:spcAft>
                <a:spcPct val="0"/>
              </a:spcAft>
              <a:defRPr sz="2400">
                <a:solidFill>
                  <a:schemeClr val="tx1"/>
                </a:solidFill>
                <a:latin typeface="Arial" charset="0"/>
              </a:defRPr>
            </a:lvl6pPr>
            <a:lvl7pPr marL="2991254" indent="-230097" algn="ctr" eaLnBrk="0" fontAlgn="base" hangingPunct="0">
              <a:spcBef>
                <a:spcPct val="0"/>
              </a:spcBef>
              <a:spcAft>
                <a:spcPct val="0"/>
              </a:spcAft>
              <a:defRPr sz="2400">
                <a:solidFill>
                  <a:schemeClr val="tx1"/>
                </a:solidFill>
                <a:latin typeface="Arial" charset="0"/>
              </a:defRPr>
            </a:lvl7pPr>
            <a:lvl8pPr marL="3451445" indent="-230097" algn="ctr" eaLnBrk="0" fontAlgn="base" hangingPunct="0">
              <a:spcBef>
                <a:spcPct val="0"/>
              </a:spcBef>
              <a:spcAft>
                <a:spcPct val="0"/>
              </a:spcAft>
              <a:defRPr sz="2400">
                <a:solidFill>
                  <a:schemeClr val="tx1"/>
                </a:solidFill>
                <a:latin typeface="Arial" charset="0"/>
              </a:defRPr>
            </a:lvl8pPr>
            <a:lvl9pPr marL="3911638" indent="-230097" algn="ctr" eaLnBrk="0" fontAlgn="base" hangingPunct="0">
              <a:spcBef>
                <a:spcPct val="0"/>
              </a:spcBef>
              <a:spcAft>
                <a:spcPct val="0"/>
              </a:spcAft>
              <a:defRPr sz="2400">
                <a:solidFill>
                  <a:schemeClr val="tx1"/>
                </a:solidFill>
                <a:latin typeface="Arial" charset="0"/>
              </a:defRPr>
            </a:lvl9pPr>
          </a:lstStyle>
          <a:p>
            <a:fld id="{68DCF43A-AB39-4115-BC03-3DE3923516B9}" type="slidenum">
              <a:rPr lang="en-US" sz="1200">
                <a:solidFill>
                  <a:prstClr val="black"/>
                </a:solidFill>
                <a:latin typeface="Times New Roman" pitchFamily="18" charset="0"/>
              </a:rPr>
              <a:pPr/>
              <a:t>22</a:t>
            </a:fld>
            <a:endParaRPr lang="en-US" sz="1200">
              <a:solidFill>
                <a:prstClr val="black"/>
              </a:solidFill>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SAS does not detect the end of the PROC MEANS step. SAS needs a RUN statement to detect the end.</a:t>
            </a:r>
          </a:p>
          <a:p>
            <a:endParaRPr lang="en-US">
              <a:latin typeface="Times New Roman" pitchFamily="18" charset="0"/>
            </a:endParaRPr>
          </a:p>
        </p:txBody>
      </p:sp>
    </p:spTree>
    <p:extLst>
      <p:ext uri="{BB962C8B-B14F-4D97-AF65-F5344CB8AC3E}">
        <p14:creationId xmlns:p14="http://schemas.microsoft.com/office/powerpoint/2010/main" val="2214393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7813" indent="-287620">
              <a:defRPr sz="2400">
                <a:solidFill>
                  <a:schemeClr val="tx1"/>
                </a:solidFill>
                <a:latin typeface="Arial" pitchFamily="34" charset="0"/>
              </a:defRPr>
            </a:lvl2pPr>
            <a:lvl3pPr marL="1150482" indent="-230097">
              <a:defRPr sz="2400">
                <a:solidFill>
                  <a:schemeClr val="tx1"/>
                </a:solidFill>
                <a:latin typeface="Arial" pitchFamily="34" charset="0"/>
              </a:defRPr>
            </a:lvl3pPr>
            <a:lvl4pPr marL="1610674" indent="-230097">
              <a:defRPr sz="2400">
                <a:solidFill>
                  <a:schemeClr val="tx1"/>
                </a:solidFill>
                <a:latin typeface="Arial" pitchFamily="34" charset="0"/>
              </a:defRPr>
            </a:lvl4pPr>
            <a:lvl5pPr marL="2070868" indent="-230097">
              <a:defRPr sz="2400">
                <a:solidFill>
                  <a:schemeClr val="tx1"/>
                </a:solidFill>
                <a:latin typeface="Arial" pitchFamily="34" charset="0"/>
              </a:defRPr>
            </a:lvl5pPr>
            <a:lvl6pPr marL="2531060" indent="-230097" eaLnBrk="0" fontAlgn="base" hangingPunct="0">
              <a:spcBef>
                <a:spcPct val="0"/>
              </a:spcBef>
              <a:spcAft>
                <a:spcPct val="0"/>
              </a:spcAft>
              <a:defRPr sz="2400">
                <a:solidFill>
                  <a:schemeClr val="tx1"/>
                </a:solidFill>
                <a:latin typeface="Arial" pitchFamily="34" charset="0"/>
              </a:defRPr>
            </a:lvl6pPr>
            <a:lvl7pPr marL="2991254" indent="-230097" eaLnBrk="0" fontAlgn="base" hangingPunct="0">
              <a:spcBef>
                <a:spcPct val="0"/>
              </a:spcBef>
              <a:spcAft>
                <a:spcPct val="0"/>
              </a:spcAft>
              <a:defRPr sz="2400">
                <a:solidFill>
                  <a:schemeClr val="tx1"/>
                </a:solidFill>
                <a:latin typeface="Arial" pitchFamily="34" charset="0"/>
              </a:defRPr>
            </a:lvl7pPr>
            <a:lvl8pPr marL="3451445" indent="-230097" eaLnBrk="0" fontAlgn="base" hangingPunct="0">
              <a:spcBef>
                <a:spcPct val="0"/>
              </a:spcBef>
              <a:spcAft>
                <a:spcPct val="0"/>
              </a:spcAft>
              <a:defRPr sz="2400">
                <a:solidFill>
                  <a:schemeClr val="tx1"/>
                </a:solidFill>
                <a:latin typeface="Arial" pitchFamily="34" charset="0"/>
              </a:defRPr>
            </a:lvl8pPr>
            <a:lvl9pPr marL="3911638" indent="-230097" eaLnBrk="0" fontAlgn="base" hangingPunct="0">
              <a:spcBef>
                <a:spcPct val="0"/>
              </a:spcBef>
              <a:spcAft>
                <a:spcPct val="0"/>
              </a:spcAft>
              <a:defRPr sz="2400">
                <a:solidFill>
                  <a:schemeClr val="tx1"/>
                </a:solidFill>
                <a:latin typeface="Arial" pitchFamily="34" charset="0"/>
              </a:defRPr>
            </a:lvl9pPr>
          </a:lstStyle>
          <a:p>
            <a:fld id="{D1753DCF-B121-41F5-B96B-2D048C5F3D99}" type="slidenum">
              <a:rPr lang="en-US" sz="1200">
                <a:solidFill>
                  <a:prstClr val="black"/>
                </a:solidFill>
              </a:rPr>
              <a:pPr/>
              <a:t>23</a:t>
            </a:fld>
            <a:endParaRPr lang="en-US" sz="1200">
              <a:solidFill>
                <a:prstClr val="black"/>
              </a:solidFil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rPr>
              <a:t>c. 5</a:t>
            </a:r>
          </a:p>
          <a:p>
            <a:pPr eaLnBrk="1" hangingPunct="1"/>
            <a:r>
              <a:rPr lang="en-US">
                <a:latin typeface="Arial" pitchFamily="34" charset="0"/>
              </a:rPr>
              <a:t>LW: Send a text response to the moderator.</a:t>
            </a:r>
          </a:p>
          <a:p>
            <a:pPr eaLnBrk="1" hangingPunct="1"/>
            <a:r>
              <a:rPr lang="en-US">
                <a:latin typeface="Arial" pitchFamily="34" charset="0"/>
              </a:rPr>
              <a:t>IBT: Give me your answer by holding up the correct number of fingers. </a:t>
            </a:r>
          </a:p>
        </p:txBody>
      </p:sp>
    </p:spTree>
    <p:extLst>
      <p:ext uri="{BB962C8B-B14F-4D97-AF65-F5344CB8AC3E}">
        <p14:creationId xmlns:p14="http://schemas.microsoft.com/office/powerpoint/2010/main" val="2875493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7813" indent="-287620">
              <a:defRPr sz="2400">
                <a:solidFill>
                  <a:schemeClr val="tx1"/>
                </a:solidFill>
                <a:latin typeface="Arial" pitchFamily="34" charset="0"/>
              </a:defRPr>
            </a:lvl2pPr>
            <a:lvl3pPr marL="1150482" indent="-230097">
              <a:defRPr sz="2400">
                <a:solidFill>
                  <a:schemeClr val="tx1"/>
                </a:solidFill>
                <a:latin typeface="Arial" pitchFamily="34" charset="0"/>
              </a:defRPr>
            </a:lvl3pPr>
            <a:lvl4pPr marL="1610674" indent="-230097">
              <a:defRPr sz="2400">
                <a:solidFill>
                  <a:schemeClr val="tx1"/>
                </a:solidFill>
                <a:latin typeface="Arial" pitchFamily="34" charset="0"/>
              </a:defRPr>
            </a:lvl4pPr>
            <a:lvl5pPr marL="2070868" indent="-230097">
              <a:defRPr sz="2400">
                <a:solidFill>
                  <a:schemeClr val="tx1"/>
                </a:solidFill>
                <a:latin typeface="Arial" pitchFamily="34" charset="0"/>
              </a:defRPr>
            </a:lvl5pPr>
            <a:lvl6pPr marL="2531060" indent="-230097" eaLnBrk="0" fontAlgn="base" hangingPunct="0">
              <a:spcBef>
                <a:spcPct val="0"/>
              </a:spcBef>
              <a:spcAft>
                <a:spcPct val="0"/>
              </a:spcAft>
              <a:defRPr sz="2400">
                <a:solidFill>
                  <a:schemeClr val="tx1"/>
                </a:solidFill>
                <a:latin typeface="Arial" pitchFamily="34" charset="0"/>
              </a:defRPr>
            </a:lvl6pPr>
            <a:lvl7pPr marL="2991254" indent="-230097" eaLnBrk="0" fontAlgn="base" hangingPunct="0">
              <a:spcBef>
                <a:spcPct val="0"/>
              </a:spcBef>
              <a:spcAft>
                <a:spcPct val="0"/>
              </a:spcAft>
              <a:defRPr sz="2400">
                <a:solidFill>
                  <a:schemeClr val="tx1"/>
                </a:solidFill>
                <a:latin typeface="Arial" pitchFamily="34" charset="0"/>
              </a:defRPr>
            </a:lvl7pPr>
            <a:lvl8pPr marL="3451445" indent="-230097" eaLnBrk="0" fontAlgn="base" hangingPunct="0">
              <a:spcBef>
                <a:spcPct val="0"/>
              </a:spcBef>
              <a:spcAft>
                <a:spcPct val="0"/>
              </a:spcAft>
              <a:defRPr sz="2400">
                <a:solidFill>
                  <a:schemeClr val="tx1"/>
                </a:solidFill>
                <a:latin typeface="Arial" pitchFamily="34" charset="0"/>
              </a:defRPr>
            </a:lvl8pPr>
            <a:lvl9pPr marL="3911638" indent="-230097" eaLnBrk="0" fontAlgn="base" hangingPunct="0">
              <a:spcBef>
                <a:spcPct val="0"/>
              </a:spcBef>
              <a:spcAft>
                <a:spcPct val="0"/>
              </a:spcAft>
              <a:defRPr sz="2400">
                <a:solidFill>
                  <a:schemeClr val="tx1"/>
                </a:solidFill>
                <a:latin typeface="Arial" pitchFamily="34" charset="0"/>
              </a:defRPr>
            </a:lvl9pPr>
          </a:lstStyle>
          <a:p>
            <a:fld id="{A4072A8A-D3AE-45D8-9EDD-3DBD3AED60AA}" type="slidenum">
              <a:rPr lang="en-US" sz="1200">
                <a:solidFill>
                  <a:prstClr val="black"/>
                </a:solidFill>
              </a:rPr>
              <a:pPr/>
              <a:t>24</a:t>
            </a:fld>
            <a:endParaRPr lang="en-US" sz="120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Arial" pitchFamily="34" charset="0"/>
              </a:rPr>
              <a:t>c. 5</a:t>
            </a:r>
          </a:p>
        </p:txBody>
      </p:sp>
    </p:spTree>
    <p:extLst>
      <p:ext uri="{BB962C8B-B14F-4D97-AF65-F5344CB8AC3E}">
        <p14:creationId xmlns:p14="http://schemas.microsoft.com/office/powerpoint/2010/main" val="157179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7813" indent="-287620">
              <a:defRPr sz="2400">
                <a:solidFill>
                  <a:schemeClr val="tx1"/>
                </a:solidFill>
                <a:latin typeface="Arial" pitchFamily="34" charset="0"/>
              </a:defRPr>
            </a:lvl2pPr>
            <a:lvl3pPr marL="1150482" indent="-230097">
              <a:defRPr sz="2400">
                <a:solidFill>
                  <a:schemeClr val="tx1"/>
                </a:solidFill>
                <a:latin typeface="Arial" pitchFamily="34" charset="0"/>
              </a:defRPr>
            </a:lvl3pPr>
            <a:lvl4pPr marL="1610674" indent="-230097">
              <a:defRPr sz="2400">
                <a:solidFill>
                  <a:schemeClr val="tx1"/>
                </a:solidFill>
                <a:latin typeface="Arial" pitchFamily="34" charset="0"/>
              </a:defRPr>
            </a:lvl4pPr>
            <a:lvl5pPr marL="2070868" indent="-230097">
              <a:defRPr sz="2400">
                <a:solidFill>
                  <a:schemeClr val="tx1"/>
                </a:solidFill>
                <a:latin typeface="Arial" pitchFamily="34" charset="0"/>
              </a:defRPr>
            </a:lvl5pPr>
            <a:lvl6pPr marL="2531060" indent="-230097" eaLnBrk="0" fontAlgn="base" hangingPunct="0">
              <a:spcBef>
                <a:spcPct val="0"/>
              </a:spcBef>
              <a:spcAft>
                <a:spcPct val="0"/>
              </a:spcAft>
              <a:defRPr sz="2400">
                <a:solidFill>
                  <a:schemeClr val="tx1"/>
                </a:solidFill>
                <a:latin typeface="Arial" pitchFamily="34" charset="0"/>
              </a:defRPr>
            </a:lvl6pPr>
            <a:lvl7pPr marL="2991254" indent="-230097" eaLnBrk="0" fontAlgn="base" hangingPunct="0">
              <a:spcBef>
                <a:spcPct val="0"/>
              </a:spcBef>
              <a:spcAft>
                <a:spcPct val="0"/>
              </a:spcAft>
              <a:defRPr sz="2400">
                <a:solidFill>
                  <a:schemeClr val="tx1"/>
                </a:solidFill>
                <a:latin typeface="Arial" pitchFamily="34" charset="0"/>
              </a:defRPr>
            </a:lvl7pPr>
            <a:lvl8pPr marL="3451445" indent="-230097" eaLnBrk="0" fontAlgn="base" hangingPunct="0">
              <a:spcBef>
                <a:spcPct val="0"/>
              </a:spcBef>
              <a:spcAft>
                <a:spcPct val="0"/>
              </a:spcAft>
              <a:defRPr sz="2400">
                <a:solidFill>
                  <a:schemeClr val="tx1"/>
                </a:solidFill>
                <a:latin typeface="Arial" pitchFamily="34" charset="0"/>
              </a:defRPr>
            </a:lvl8pPr>
            <a:lvl9pPr marL="3911638" indent="-230097" eaLnBrk="0" fontAlgn="base" hangingPunct="0">
              <a:spcBef>
                <a:spcPct val="0"/>
              </a:spcBef>
              <a:spcAft>
                <a:spcPct val="0"/>
              </a:spcAft>
              <a:defRPr sz="2400">
                <a:solidFill>
                  <a:schemeClr val="tx1"/>
                </a:solidFill>
                <a:latin typeface="Arial" pitchFamily="34" charset="0"/>
              </a:defRPr>
            </a:lvl9pPr>
          </a:lstStyle>
          <a:p>
            <a:fld id="{CD352E33-67FA-45EC-A3E3-F6308E7A4CB9}" type="slidenum">
              <a:rPr lang="en-US" sz="1200">
                <a:solidFill>
                  <a:prstClr val="black"/>
                </a:solidFill>
              </a:rPr>
              <a:pPr/>
              <a:t>25</a:t>
            </a:fld>
            <a:endParaRPr lang="en-US" sz="1200">
              <a:solidFill>
                <a:prstClr val="black"/>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a:latin typeface="Arial" pitchFamily="34" charset="0"/>
              </a:rPr>
              <a:t>daat</a:t>
            </a:r>
            <a:r>
              <a:rPr lang="en-US" dirty="0">
                <a:latin typeface="Arial" pitchFamily="34" charset="0"/>
              </a:rPr>
              <a:t> instead of data</a:t>
            </a:r>
          </a:p>
          <a:p>
            <a:pPr eaLnBrk="1" hangingPunct="1"/>
            <a:r>
              <a:rPr lang="en-US" dirty="0">
                <a:latin typeface="Arial" pitchFamily="34" charset="0"/>
              </a:rPr>
              <a:t>missing semi-colon</a:t>
            </a:r>
          </a:p>
          <a:p>
            <a:pPr eaLnBrk="1" hangingPunct="1"/>
            <a:r>
              <a:rPr lang="en-US" dirty="0">
                <a:latin typeface="Arial" pitchFamily="34" charset="0"/>
              </a:rPr>
              <a:t>average instead of max</a:t>
            </a:r>
          </a:p>
          <a:p>
            <a:pPr eaLnBrk="1" hangingPunct="1"/>
            <a:r>
              <a:rPr lang="en-US" dirty="0">
                <a:latin typeface="Arial" pitchFamily="34" charset="0"/>
              </a:rPr>
              <a:t>Based on your knowledge so far, do you see any errors?  </a:t>
            </a:r>
          </a:p>
          <a:p>
            <a:pPr eaLnBrk="1" hangingPunct="1"/>
            <a:r>
              <a:rPr lang="en-US" dirty="0">
                <a:latin typeface="Arial" pitchFamily="34" charset="0"/>
              </a:rPr>
              <a:t>The first two errors should be apparent to the student. The error in PROC MEANS is really beyond the knowledge that they have so far.</a:t>
            </a:r>
          </a:p>
          <a:p>
            <a:pPr eaLnBrk="1" hangingPunct="1"/>
            <a:r>
              <a:rPr lang="en-US" dirty="0">
                <a:latin typeface="Arial" pitchFamily="34" charset="0"/>
              </a:rPr>
              <a:t>LW: If you see an error in the DATA step, send in the error as a text response.  If you see an error in the PROC PRINT step, send in a text response.  Anyone see an error in the PROC MEANS step; if so send in a text response?  As students send in text responses for a question, give the answer before moving to the next question. Don’t wait for everyone to respond.</a:t>
            </a:r>
          </a:p>
          <a:p>
            <a:pPr eaLnBrk="1" hangingPunct="1"/>
            <a:r>
              <a:rPr lang="en-US" dirty="0">
                <a:latin typeface="Arial" pitchFamily="34" charset="0"/>
              </a:rPr>
              <a:t>IBT: Verbally ask for the errors step by step. </a:t>
            </a:r>
          </a:p>
        </p:txBody>
      </p:sp>
    </p:spTree>
    <p:extLst>
      <p:ext uri="{BB962C8B-B14F-4D97-AF65-F5344CB8AC3E}">
        <p14:creationId xmlns:p14="http://schemas.microsoft.com/office/powerpoint/2010/main" val="99672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B71D8-71F7-2B38-91C9-3B11BA94334A}"/>
            </a:ext>
          </a:extLst>
        </p:cNvPr>
        <p:cNvGrpSpPr/>
        <p:nvPr/>
      </p:nvGrpSpPr>
      <p:grpSpPr>
        <a:xfrm>
          <a:off x="0" y="0"/>
          <a:ext cx="0" cy="0"/>
          <a:chOff x="0" y="0"/>
          <a:chExt cx="0" cy="0"/>
        </a:xfrm>
      </p:grpSpPr>
      <p:sp>
        <p:nvSpPr>
          <p:cNvPr id="69634" name="Rectangle 7">
            <a:extLst>
              <a:ext uri="{FF2B5EF4-FFF2-40B4-BE49-F238E27FC236}">
                <a16:creationId xmlns:a16="http://schemas.microsoft.com/office/drawing/2014/main" id="{E7BED1A1-5E4F-0F85-D463-75C88B9A902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7813" indent="-287620">
              <a:defRPr sz="2400">
                <a:solidFill>
                  <a:schemeClr val="tx1"/>
                </a:solidFill>
                <a:latin typeface="Arial" pitchFamily="34" charset="0"/>
              </a:defRPr>
            </a:lvl2pPr>
            <a:lvl3pPr marL="1150482" indent="-230097">
              <a:defRPr sz="2400">
                <a:solidFill>
                  <a:schemeClr val="tx1"/>
                </a:solidFill>
                <a:latin typeface="Arial" pitchFamily="34" charset="0"/>
              </a:defRPr>
            </a:lvl3pPr>
            <a:lvl4pPr marL="1610674" indent="-230097">
              <a:defRPr sz="2400">
                <a:solidFill>
                  <a:schemeClr val="tx1"/>
                </a:solidFill>
                <a:latin typeface="Arial" pitchFamily="34" charset="0"/>
              </a:defRPr>
            </a:lvl4pPr>
            <a:lvl5pPr marL="2070868" indent="-230097">
              <a:defRPr sz="2400">
                <a:solidFill>
                  <a:schemeClr val="tx1"/>
                </a:solidFill>
                <a:latin typeface="Arial" pitchFamily="34" charset="0"/>
              </a:defRPr>
            </a:lvl5pPr>
            <a:lvl6pPr marL="2531060" indent="-230097" eaLnBrk="0" fontAlgn="base" hangingPunct="0">
              <a:spcBef>
                <a:spcPct val="0"/>
              </a:spcBef>
              <a:spcAft>
                <a:spcPct val="0"/>
              </a:spcAft>
              <a:defRPr sz="2400">
                <a:solidFill>
                  <a:schemeClr val="tx1"/>
                </a:solidFill>
                <a:latin typeface="Arial" pitchFamily="34" charset="0"/>
              </a:defRPr>
            </a:lvl6pPr>
            <a:lvl7pPr marL="2991254" indent="-230097" eaLnBrk="0" fontAlgn="base" hangingPunct="0">
              <a:spcBef>
                <a:spcPct val="0"/>
              </a:spcBef>
              <a:spcAft>
                <a:spcPct val="0"/>
              </a:spcAft>
              <a:defRPr sz="2400">
                <a:solidFill>
                  <a:schemeClr val="tx1"/>
                </a:solidFill>
                <a:latin typeface="Arial" pitchFamily="34" charset="0"/>
              </a:defRPr>
            </a:lvl7pPr>
            <a:lvl8pPr marL="3451445" indent="-230097" eaLnBrk="0" fontAlgn="base" hangingPunct="0">
              <a:spcBef>
                <a:spcPct val="0"/>
              </a:spcBef>
              <a:spcAft>
                <a:spcPct val="0"/>
              </a:spcAft>
              <a:defRPr sz="2400">
                <a:solidFill>
                  <a:schemeClr val="tx1"/>
                </a:solidFill>
                <a:latin typeface="Arial" pitchFamily="34" charset="0"/>
              </a:defRPr>
            </a:lvl8pPr>
            <a:lvl9pPr marL="3911638" indent="-230097" eaLnBrk="0" fontAlgn="base" hangingPunct="0">
              <a:spcBef>
                <a:spcPct val="0"/>
              </a:spcBef>
              <a:spcAft>
                <a:spcPct val="0"/>
              </a:spcAft>
              <a:defRPr sz="2400">
                <a:solidFill>
                  <a:schemeClr val="tx1"/>
                </a:solidFill>
                <a:latin typeface="Arial" pitchFamily="34" charset="0"/>
              </a:defRPr>
            </a:lvl9pPr>
          </a:lstStyle>
          <a:p>
            <a:fld id="{CD352E33-67FA-45EC-A3E3-F6308E7A4CB9}" type="slidenum">
              <a:rPr lang="en-US" sz="1200">
                <a:solidFill>
                  <a:prstClr val="black"/>
                </a:solidFill>
              </a:rPr>
              <a:pPr/>
              <a:t>26</a:t>
            </a:fld>
            <a:endParaRPr lang="en-US" sz="1200">
              <a:solidFill>
                <a:prstClr val="black"/>
              </a:solidFill>
            </a:endParaRPr>
          </a:p>
        </p:txBody>
      </p:sp>
      <p:sp>
        <p:nvSpPr>
          <p:cNvPr id="69635" name="Rectangle 2">
            <a:extLst>
              <a:ext uri="{FF2B5EF4-FFF2-40B4-BE49-F238E27FC236}">
                <a16:creationId xmlns:a16="http://schemas.microsoft.com/office/drawing/2014/main" id="{0FDB15BD-AF87-F60D-2704-FD780959E958}"/>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4405DCC4-9DB6-D4F5-53AB-206F9D5708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err="1">
                <a:latin typeface="Arial" pitchFamily="34" charset="0"/>
              </a:rPr>
              <a:t>daat</a:t>
            </a:r>
            <a:r>
              <a:rPr lang="en-US" dirty="0">
                <a:latin typeface="Arial" pitchFamily="34" charset="0"/>
              </a:rPr>
              <a:t> instead of data</a:t>
            </a:r>
          </a:p>
          <a:p>
            <a:pPr eaLnBrk="1" hangingPunct="1"/>
            <a:r>
              <a:rPr lang="en-US" dirty="0">
                <a:latin typeface="Arial" pitchFamily="34" charset="0"/>
              </a:rPr>
              <a:t>missing semi-colon</a:t>
            </a:r>
          </a:p>
          <a:p>
            <a:pPr eaLnBrk="1" hangingPunct="1"/>
            <a:r>
              <a:rPr lang="en-US" dirty="0">
                <a:latin typeface="Arial" pitchFamily="34" charset="0"/>
              </a:rPr>
              <a:t>average instead of max</a:t>
            </a:r>
          </a:p>
          <a:p>
            <a:pPr eaLnBrk="1" hangingPunct="1"/>
            <a:r>
              <a:rPr lang="en-US" dirty="0">
                <a:latin typeface="Arial" pitchFamily="34" charset="0"/>
              </a:rPr>
              <a:t>Based on your knowledge so far, do you see any errors?  </a:t>
            </a:r>
          </a:p>
          <a:p>
            <a:pPr eaLnBrk="1" hangingPunct="1"/>
            <a:r>
              <a:rPr lang="en-US" dirty="0">
                <a:latin typeface="Arial" pitchFamily="34" charset="0"/>
              </a:rPr>
              <a:t>The first two errors should be apparent to the student. The error in PROC MEANS is really beyond the knowledge that they have so far.</a:t>
            </a:r>
          </a:p>
          <a:p>
            <a:pPr eaLnBrk="1" hangingPunct="1"/>
            <a:r>
              <a:rPr lang="en-US" dirty="0">
                <a:latin typeface="Arial" pitchFamily="34" charset="0"/>
              </a:rPr>
              <a:t>LW: If you see an error in the DATA step, send in the error as a text response.  If you see an error in the PROC PRINT step, send in a text response.  Anyone see an error in the PROC MEANS step; if so send in a text response?  As students send in text responses for a question, give the answer before moving to the next question. Don’t wait for everyone to respond.</a:t>
            </a:r>
          </a:p>
          <a:p>
            <a:pPr eaLnBrk="1" hangingPunct="1"/>
            <a:r>
              <a:rPr lang="en-US" dirty="0">
                <a:latin typeface="Arial" pitchFamily="34" charset="0"/>
              </a:rPr>
              <a:t>IBT: Verbally ask for the errors step by step. </a:t>
            </a:r>
          </a:p>
        </p:txBody>
      </p:sp>
    </p:spTree>
    <p:extLst>
      <p:ext uri="{BB962C8B-B14F-4D97-AF65-F5344CB8AC3E}">
        <p14:creationId xmlns:p14="http://schemas.microsoft.com/office/powerpoint/2010/main" val="1640929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8652D2-43D6-41AA-BC56-3B372D31C929}" type="slidenum">
              <a:rPr lang="en-US"/>
              <a:pPr/>
              <a:t>2</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587762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8680B-DB98-469E-8FC2-524629C4C868}" type="slidenum">
              <a:rPr lang="en-US"/>
              <a:pPr/>
              <a:t>5</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7972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8680B-DB98-469E-8FC2-524629C4C868}" type="slidenum">
              <a:rPr lang="en-US"/>
              <a:pPr/>
              <a:t>14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902525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08680B-DB98-469E-8FC2-524629C4C868}" type="slidenum">
              <a:rPr lang="en-US"/>
              <a:pPr/>
              <a:t>15</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6901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In this chapter, we want to learn the basics of a SAS program plus find out how to use SAS to submit the program.</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7813" indent="-287620">
              <a:defRPr sz="2400">
                <a:solidFill>
                  <a:schemeClr val="tx1"/>
                </a:solidFill>
                <a:latin typeface="Arial" charset="0"/>
              </a:defRPr>
            </a:lvl2pPr>
            <a:lvl3pPr marL="1150482" indent="-230097">
              <a:defRPr sz="2400">
                <a:solidFill>
                  <a:schemeClr val="tx1"/>
                </a:solidFill>
                <a:latin typeface="Arial" charset="0"/>
              </a:defRPr>
            </a:lvl3pPr>
            <a:lvl4pPr marL="1610674" indent="-230097">
              <a:defRPr sz="2400">
                <a:solidFill>
                  <a:schemeClr val="tx1"/>
                </a:solidFill>
                <a:latin typeface="Arial" charset="0"/>
              </a:defRPr>
            </a:lvl4pPr>
            <a:lvl5pPr marL="2070868" indent="-230097">
              <a:defRPr sz="2400">
                <a:solidFill>
                  <a:schemeClr val="tx1"/>
                </a:solidFill>
                <a:latin typeface="Arial" charset="0"/>
              </a:defRPr>
            </a:lvl5pPr>
            <a:lvl6pPr marL="2531060" indent="-230097" algn="ctr" eaLnBrk="0" fontAlgn="base" hangingPunct="0">
              <a:spcBef>
                <a:spcPct val="0"/>
              </a:spcBef>
              <a:spcAft>
                <a:spcPct val="0"/>
              </a:spcAft>
              <a:defRPr sz="2400">
                <a:solidFill>
                  <a:schemeClr val="tx1"/>
                </a:solidFill>
                <a:latin typeface="Arial" charset="0"/>
              </a:defRPr>
            </a:lvl6pPr>
            <a:lvl7pPr marL="2991254" indent="-230097" algn="ctr" eaLnBrk="0" fontAlgn="base" hangingPunct="0">
              <a:spcBef>
                <a:spcPct val="0"/>
              </a:spcBef>
              <a:spcAft>
                <a:spcPct val="0"/>
              </a:spcAft>
              <a:defRPr sz="2400">
                <a:solidFill>
                  <a:schemeClr val="tx1"/>
                </a:solidFill>
                <a:latin typeface="Arial" charset="0"/>
              </a:defRPr>
            </a:lvl7pPr>
            <a:lvl8pPr marL="3451445" indent="-230097" algn="ctr" eaLnBrk="0" fontAlgn="base" hangingPunct="0">
              <a:spcBef>
                <a:spcPct val="0"/>
              </a:spcBef>
              <a:spcAft>
                <a:spcPct val="0"/>
              </a:spcAft>
              <a:defRPr sz="2400">
                <a:solidFill>
                  <a:schemeClr val="tx1"/>
                </a:solidFill>
                <a:latin typeface="Arial" charset="0"/>
              </a:defRPr>
            </a:lvl8pPr>
            <a:lvl9pPr marL="3911638" indent="-230097" algn="ctr" eaLnBrk="0" fontAlgn="base" hangingPunct="0">
              <a:spcBef>
                <a:spcPct val="0"/>
              </a:spcBef>
              <a:spcAft>
                <a:spcPct val="0"/>
              </a:spcAft>
              <a:defRPr sz="2400">
                <a:solidFill>
                  <a:schemeClr val="tx1"/>
                </a:solidFill>
                <a:latin typeface="Arial" charset="0"/>
              </a:defRPr>
            </a:lvl9pPr>
          </a:lstStyle>
          <a:p>
            <a:fld id="{2EFB9FFC-FBED-4A9A-B754-65B204F6CD90}" type="slidenum">
              <a:rPr lang="en-US" sz="1200">
                <a:solidFill>
                  <a:prstClr val="black"/>
                </a:solidFill>
                <a:latin typeface="Times New Roman" pitchFamily="18" charset="0"/>
              </a:rPr>
              <a:pPr/>
              <a:t>18</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23045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7813" indent="-287620">
              <a:defRPr sz="2400">
                <a:solidFill>
                  <a:schemeClr val="tx1"/>
                </a:solidFill>
                <a:latin typeface="Arial" charset="0"/>
              </a:defRPr>
            </a:lvl2pPr>
            <a:lvl3pPr marL="1150482" indent="-230097">
              <a:defRPr sz="2400">
                <a:solidFill>
                  <a:schemeClr val="tx1"/>
                </a:solidFill>
                <a:latin typeface="Arial" charset="0"/>
              </a:defRPr>
            </a:lvl3pPr>
            <a:lvl4pPr marL="1610674" indent="-230097">
              <a:defRPr sz="2400">
                <a:solidFill>
                  <a:schemeClr val="tx1"/>
                </a:solidFill>
                <a:latin typeface="Arial" charset="0"/>
              </a:defRPr>
            </a:lvl4pPr>
            <a:lvl5pPr marL="2070868" indent="-230097">
              <a:defRPr sz="2400">
                <a:solidFill>
                  <a:schemeClr val="tx1"/>
                </a:solidFill>
                <a:latin typeface="Arial" charset="0"/>
              </a:defRPr>
            </a:lvl5pPr>
            <a:lvl6pPr marL="2531060" indent="-230097" algn="ctr" eaLnBrk="0" fontAlgn="base" hangingPunct="0">
              <a:spcBef>
                <a:spcPct val="0"/>
              </a:spcBef>
              <a:spcAft>
                <a:spcPct val="0"/>
              </a:spcAft>
              <a:defRPr sz="2400">
                <a:solidFill>
                  <a:schemeClr val="tx1"/>
                </a:solidFill>
                <a:latin typeface="Arial" charset="0"/>
              </a:defRPr>
            </a:lvl6pPr>
            <a:lvl7pPr marL="2991254" indent="-230097" algn="ctr" eaLnBrk="0" fontAlgn="base" hangingPunct="0">
              <a:spcBef>
                <a:spcPct val="0"/>
              </a:spcBef>
              <a:spcAft>
                <a:spcPct val="0"/>
              </a:spcAft>
              <a:defRPr sz="2400">
                <a:solidFill>
                  <a:schemeClr val="tx1"/>
                </a:solidFill>
                <a:latin typeface="Arial" charset="0"/>
              </a:defRPr>
            </a:lvl7pPr>
            <a:lvl8pPr marL="3451445" indent="-230097" algn="ctr" eaLnBrk="0" fontAlgn="base" hangingPunct="0">
              <a:spcBef>
                <a:spcPct val="0"/>
              </a:spcBef>
              <a:spcAft>
                <a:spcPct val="0"/>
              </a:spcAft>
              <a:defRPr sz="2400">
                <a:solidFill>
                  <a:schemeClr val="tx1"/>
                </a:solidFill>
                <a:latin typeface="Arial" charset="0"/>
              </a:defRPr>
            </a:lvl8pPr>
            <a:lvl9pPr marL="3911638" indent="-230097" algn="ctr" eaLnBrk="0" fontAlgn="base" hangingPunct="0">
              <a:spcBef>
                <a:spcPct val="0"/>
              </a:spcBef>
              <a:spcAft>
                <a:spcPct val="0"/>
              </a:spcAft>
              <a:defRPr sz="2400">
                <a:solidFill>
                  <a:schemeClr val="tx1"/>
                </a:solidFill>
                <a:latin typeface="Arial" charset="0"/>
              </a:defRPr>
            </a:lvl9pPr>
          </a:lstStyle>
          <a:p>
            <a:fld id="{E93D2A90-69AD-4F8D-90EE-DADEFFDD5002}" type="slidenum">
              <a:rPr lang="en-US" sz="1200">
                <a:solidFill>
                  <a:prstClr val="black"/>
                </a:solidFill>
                <a:latin typeface="Times New Roman" pitchFamily="18" charset="0"/>
              </a:rPr>
              <a:pPr/>
              <a:t>19</a:t>
            </a:fld>
            <a:endParaRPr lang="en-US" sz="1200">
              <a:solidFill>
                <a:prstClr val="black"/>
              </a:solidFill>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3 steps</a:t>
            </a:r>
          </a:p>
          <a:p>
            <a:r>
              <a:rPr lang="en-US">
                <a:latin typeface="Times New Roman" pitchFamily="18" charset="0"/>
              </a:rPr>
              <a:t>Based on what you just learned about steps, how many steps do you think are in this program?</a:t>
            </a:r>
          </a:p>
          <a:p>
            <a:r>
              <a:rPr lang="en-US">
                <a:latin typeface="Times New Roman" pitchFamily="18" charset="0"/>
              </a:rPr>
              <a:t>LW: Send a text response to the moderator. (This is the first time to officially send a response to moderator, explain in detail if necessary).</a:t>
            </a:r>
          </a:p>
          <a:p>
            <a:r>
              <a:rPr lang="en-US">
                <a:latin typeface="Times New Roman" pitchFamily="18" charset="0"/>
              </a:rPr>
              <a:t>IBT: Give me your answer by holding up the correct number of fingers. </a:t>
            </a:r>
          </a:p>
          <a:p>
            <a:endParaRPr lang="en-US">
              <a:latin typeface="Times New Roman" pitchFamily="18" charset="0"/>
            </a:endParaRPr>
          </a:p>
        </p:txBody>
      </p:sp>
    </p:spTree>
    <p:extLst>
      <p:ext uri="{BB962C8B-B14F-4D97-AF65-F5344CB8AC3E}">
        <p14:creationId xmlns:p14="http://schemas.microsoft.com/office/powerpoint/2010/main" val="795943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7813" indent="-287620">
              <a:defRPr sz="2400">
                <a:solidFill>
                  <a:schemeClr val="tx1"/>
                </a:solidFill>
                <a:latin typeface="Arial" charset="0"/>
              </a:defRPr>
            </a:lvl2pPr>
            <a:lvl3pPr marL="1150482" indent="-230097">
              <a:defRPr sz="2400">
                <a:solidFill>
                  <a:schemeClr val="tx1"/>
                </a:solidFill>
                <a:latin typeface="Arial" charset="0"/>
              </a:defRPr>
            </a:lvl3pPr>
            <a:lvl4pPr marL="1610674" indent="-230097">
              <a:defRPr sz="2400">
                <a:solidFill>
                  <a:schemeClr val="tx1"/>
                </a:solidFill>
                <a:latin typeface="Arial" charset="0"/>
              </a:defRPr>
            </a:lvl4pPr>
            <a:lvl5pPr marL="2070868" indent="-230097">
              <a:defRPr sz="2400">
                <a:solidFill>
                  <a:schemeClr val="tx1"/>
                </a:solidFill>
                <a:latin typeface="Arial" charset="0"/>
              </a:defRPr>
            </a:lvl5pPr>
            <a:lvl6pPr marL="2531060" indent="-230097" algn="ctr" eaLnBrk="0" fontAlgn="base" hangingPunct="0">
              <a:spcBef>
                <a:spcPct val="0"/>
              </a:spcBef>
              <a:spcAft>
                <a:spcPct val="0"/>
              </a:spcAft>
              <a:defRPr sz="2400">
                <a:solidFill>
                  <a:schemeClr val="tx1"/>
                </a:solidFill>
                <a:latin typeface="Arial" charset="0"/>
              </a:defRPr>
            </a:lvl6pPr>
            <a:lvl7pPr marL="2991254" indent="-230097" algn="ctr" eaLnBrk="0" fontAlgn="base" hangingPunct="0">
              <a:spcBef>
                <a:spcPct val="0"/>
              </a:spcBef>
              <a:spcAft>
                <a:spcPct val="0"/>
              </a:spcAft>
              <a:defRPr sz="2400">
                <a:solidFill>
                  <a:schemeClr val="tx1"/>
                </a:solidFill>
                <a:latin typeface="Arial" charset="0"/>
              </a:defRPr>
            </a:lvl7pPr>
            <a:lvl8pPr marL="3451445" indent="-230097" algn="ctr" eaLnBrk="0" fontAlgn="base" hangingPunct="0">
              <a:spcBef>
                <a:spcPct val="0"/>
              </a:spcBef>
              <a:spcAft>
                <a:spcPct val="0"/>
              </a:spcAft>
              <a:defRPr sz="2400">
                <a:solidFill>
                  <a:schemeClr val="tx1"/>
                </a:solidFill>
                <a:latin typeface="Arial" charset="0"/>
              </a:defRPr>
            </a:lvl8pPr>
            <a:lvl9pPr marL="3911638" indent="-230097" algn="ctr" eaLnBrk="0" fontAlgn="base" hangingPunct="0">
              <a:spcBef>
                <a:spcPct val="0"/>
              </a:spcBef>
              <a:spcAft>
                <a:spcPct val="0"/>
              </a:spcAft>
              <a:defRPr sz="2400">
                <a:solidFill>
                  <a:schemeClr val="tx1"/>
                </a:solidFill>
                <a:latin typeface="Arial" charset="0"/>
              </a:defRPr>
            </a:lvl9pPr>
          </a:lstStyle>
          <a:p>
            <a:fld id="{E51419A6-30B9-4522-9F5C-5D12F4047D6C}" type="slidenum">
              <a:rPr lang="en-US" sz="1200">
                <a:solidFill>
                  <a:prstClr val="black"/>
                </a:solidFill>
                <a:latin typeface="Times New Roman" pitchFamily="18" charset="0"/>
              </a:rPr>
              <a:pPr/>
              <a:t>20</a:t>
            </a:fld>
            <a:endParaRPr lang="en-US" sz="1200">
              <a:solidFill>
                <a:prstClr val="black"/>
              </a:solidFill>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3 steps</a:t>
            </a:r>
          </a:p>
          <a:p>
            <a:endParaRPr lang="en-US">
              <a:latin typeface="Times New Roman" pitchFamily="18" charset="0"/>
            </a:endParaRPr>
          </a:p>
        </p:txBody>
      </p:sp>
    </p:spTree>
    <p:extLst>
      <p:ext uri="{BB962C8B-B14F-4D97-AF65-F5344CB8AC3E}">
        <p14:creationId xmlns:p14="http://schemas.microsoft.com/office/powerpoint/2010/main" val="99956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7813" indent="-287620">
              <a:defRPr sz="2400">
                <a:solidFill>
                  <a:schemeClr val="tx1"/>
                </a:solidFill>
                <a:latin typeface="Arial" charset="0"/>
              </a:defRPr>
            </a:lvl2pPr>
            <a:lvl3pPr marL="1150482" indent="-230097">
              <a:defRPr sz="2400">
                <a:solidFill>
                  <a:schemeClr val="tx1"/>
                </a:solidFill>
                <a:latin typeface="Arial" charset="0"/>
              </a:defRPr>
            </a:lvl3pPr>
            <a:lvl4pPr marL="1610674" indent="-230097">
              <a:defRPr sz="2400">
                <a:solidFill>
                  <a:schemeClr val="tx1"/>
                </a:solidFill>
                <a:latin typeface="Arial" charset="0"/>
              </a:defRPr>
            </a:lvl4pPr>
            <a:lvl5pPr marL="2070868" indent="-230097">
              <a:defRPr sz="2400">
                <a:solidFill>
                  <a:schemeClr val="tx1"/>
                </a:solidFill>
                <a:latin typeface="Arial" charset="0"/>
              </a:defRPr>
            </a:lvl5pPr>
            <a:lvl6pPr marL="2531060" indent="-230097" algn="ctr" eaLnBrk="0" fontAlgn="base" hangingPunct="0">
              <a:spcBef>
                <a:spcPct val="0"/>
              </a:spcBef>
              <a:spcAft>
                <a:spcPct val="0"/>
              </a:spcAft>
              <a:defRPr sz="2400">
                <a:solidFill>
                  <a:schemeClr val="tx1"/>
                </a:solidFill>
                <a:latin typeface="Arial" charset="0"/>
              </a:defRPr>
            </a:lvl6pPr>
            <a:lvl7pPr marL="2991254" indent="-230097" algn="ctr" eaLnBrk="0" fontAlgn="base" hangingPunct="0">
              <a:spcBef>
                <a:spcPct val="0"/>
              </a:spcBef>
              <a:spcAft>
                <a:spcPct val="0"/>
              </a:spcAft>
              <a:defRPr sz="2400">
                <a:solidFill>
                  <a:schemeClr val="tx1"/>
                </a:solidFill>
                <a:latin typeface="Arial" charset="0"/>
              </a:defRPr>
            </a:lvl7pPr>
            <a:lvl8pPr marL="3451445" indent="-230097" algn="ctr" eaLnBrk="0" fontAlgn="base" hangingPunct="0">
              <a:spcBef>
                <a:spcPct val="0"/>
              </a:spcBef>
              <a:spcAft>
                <a:spcPct val="0"/>
              </a:spcAft>
              <a:defRPr sz="2400">
                <a:solidFill>
                  <a:schemeClr val="tx1"/>
                </a:solidFill>
                <a:latin typeface="Arial" charset="0"/>
              </a:defRPr>
            </a:lvl8pPr>
            <a:lvl9pPr marL="3911638" indent="-230097" algn="ctr" eaLnBrk="0" fontAlgn="base" hangingPunct="0">
              <a:spcBef>
                <a:spcPct val="0"/>
              </a:spcBef>
              <a:spcAft>
                <a:spcPct val="0"/>
              </a:spcAft>
              <a:defRPr sz="2400">
                <a:solidFill>
                  <a:schemeClr val="tx1"/>
                </a:solidFill>
                <a:latin typeface="Arial" charset="0"/>
              </a:defRPr>
            </a:lvl9pPr>
          </a:lstStyle>
          <a:p>
            <a:fld id="{CDEA93AA-3BE9-40CB-9A79-7AA51F340344}" type="slidenum">
              <a:rPr lang="en-US" sz="1200">
                <a:solidFill>
                  <a:prstClr val="black"/>
                </a:solidFill>
                <a:latin typeface="Times New Roman" pitchFamily="18" charset="0"/>
              </a:rPr>
              <a:pPr/>
              <a:t>21</a:t>
            </a:fld>
            <a:endParaRPr lang="en-US" sz="1200">
              <a:solidFill>
                <a:prstClr val="black"/>
              </a:solidFill>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SAS does not detect the end of the PROC MEANS step. SAS needs a RUN statement to detect the end.</a:t>
            </a:r>
          </a:p>
          <a:p>
            <a:r>
              <a:rPr lang="en-US">
                <a:latin typeface="Times New Roman" pitchFamily="18" charset="0"/>
              </a:rPr>
              <a:t>If the DATA step is over because of the RUN and the PROC PRINT is over because of the PROC MEANS, how does SAS detect the end of the PROC MEANS step?</a:t>
            </a:r>
          </a:p>
          <a:p>
            <a:r>
              <a:rPr lang="en-US">
                <a:latin typeface="Times New Roman" pitchFamily="18" charset="0"/>
              </a:rPr>
              <a:t>LW: Send a text response to the moderator.</a:t>
            </a:r>
          </a:p>
          <a:p>
            <a:r>
              <a:rPr lang="en-US">
                <a:latin typeface="Times New Roman" pitchFamily="18" charset="0"/>
              </a:rPr>
              <a:t>IBT: Ask for verbal responses. </a:t>
            </a:r>
          </a:p>
          <a:p>
            <a:endParaRPr lang="en-US">
              <a:latin typeface="Times New Roman" pitchFamily="18" charset="0"/>
            </a:endParaRPr>
          </a:p>
          <a:p>
            <a:endParaRPr lang="en-US">
              <a:latin typeface="Times New Roman" pitchFamily="18" charset="0"/>
            </a:endParaRPr>
          </a:p>
        </p:txBody>
      </p:sp>
    </p:spTree>
    <p:extLst>
      <p:ext uri="{BB962C8B-B14F-4D97-AF65-F5344CB8AC3E}">
        <p14:creationId xmlns:p14="http://schemas.microsoft.com/office/powerpoint/2010/main" val="521994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8/27/25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045464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751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1047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2589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2140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5819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691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674556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788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667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689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0347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157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5708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253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60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8/27/25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8778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8/27/25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525328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hyperlink" Target="https://www.google.com/search?q=proc+means&amp;ie=utf-8&amp;oe=utf-8&amp;aq=t&amp;rls=org.mozilla:en-US:official&amp;client=firefox-a&amp;channel=sb"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philasug.org/"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tmL8fdOd-pI?feature=oembe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elcome.oda.sas.com/logi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support.sas.com/resources/papers/proceedings/proceedings/sugi29/253-29.pdf"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52600" y="0"/>
            <a:ext cx="8915400" cy="6858000"/>
          </a:xfrm>
        </p:spPr>
        <p:txBody>
          <a:bodyPr>
            <a:noAutofit/>
          </a:bodyPr>
          <a:lstStyle/>
          <a:p>
            <a:br>
              <a:rPr lang="en-US" sz="4800" b="1" dirty="0">
                <a:solidFill>
                  <a:srgbClr val="FFFF00"/>
                </a:solidFill>
              </a:rPr>
            </a:br>
            <a:br>
              <a:rPr lang="en-US" sz="4800" b="1" dirty="0">
                <a:solidFill>
                  <a:srgbClr val="FFFF00"/>
                </a:solidFill>
              </a:rPr>
            </a:br>
            <a:r>
              <a:rPr lang="en-US" sz="8800" b="1" dirty="0">
                <a:solidFill>
                  <a:srgbClr val="FFFF00"/>
                </a:solidFill>
              </a:rPr>
              <a:t>Intro to SAS</a:t>
            </a:r>
            <a:br>
              <a:rPr lang="en-US" sz="4800" b="1" dirty="0">
                <a:solidFill>
                  <a:srgbClr val="FFFF00"/>
                </a:solidFill>
              </a:rPr>
            </a:br>
            <a:br>
              <a:rPr lang="en-US" sz="4800" b="1" dirty="0">
                <a:solidFill>
                  <a:srgbClr val="FFFF00"/>
                </a:solidFill>
              </a:rPr>
            </a:br>
            <a:br>
              <a:rPr lang="en-US" sz="4800" b="1" dirty="0">
                <a:solidFill>
                  <a:srgbClr val="FFFF00"/>
                </a:solidFill>
              </a:rPr>
            </a:br>
            <a:br>
              <a:rPr lang="en-US" sz="4800" b="1" dirty="0"/>
            </a:br>
            <a:r>
              <a:rPr lang="en-US" sz="1600" b="1" dirty="0">
                <a:solidFill>
                  <a:srgbClr val="FFC000"/>
                </a:solidFill>
              </a:rPr>
              <a:t>STAT 7500 - Statistical Programming</a:t>
            </a:r>
            <a:br>
              <a:rPr lang="en-US" sz="1600" b="1" dirty="0">
                <a:solidFill>
                  <a:srgbClr val="FFC000"/>
                </a:solidFill>
              </a:rPr>
            </a:br>
            <a:r>
              <a:rPr lang="en-US" sz="1600" b="1" dirty="0">
                <a:solidFill>
                  <a:srgbClr val="FFC000"/>
                </a:solidFill>
              </a:rPr>
              <a:t>Villanova University</a:t>
            </a:r>
            <a:br>
              <a:rPr lang="en-US" sz="1600" b="1" dirty="0">
                <a:solidFill>
                  <a:srgbClr val="FFC000"/>
                </a:solidFill>
              </a:rPr>
            </a:br>
            <a:r>
              <a:rPr lang="en-US" sz="1600" b="1" dirty="0">
                <a:solidFill>
                  <a:srgbClr val="FFC000"/>
                </a:solidFill>
              </a:rPr>
              <a:t>Fall 2025</a:t>
            </a:r>
            <a:br>
              <a:rPr lang="en-US" sz="1600" b="1" dirty="0">
                <a:solidFill>
                  <a:srgbClr val="FFC000"/>
                </a:solidFill>
              </a:rPr>
            </a:br>
            <a:r>
              <a:rPr lang="en-US" sz="1600" b="1" dirty="0">
                <a:solidFill>
                  <a:srgbClr val="FFC000"/>
                </a:solidFill>
              </a:rPr>
              <a:t>Dr. Katie Fitzgerald</a:t>
            </a:r>
            <a:br>
              <a:rPr lang="en-US" sz="1600" b="1" dirty="0">
                <a:solidFill>
                  <a:srgbClr val="FFC000"/>
                </a:solidFill>
              </a:rPr>
            </a:br>
            <a:r>
              <a:rPr lang="en-US" sz="1000" b="1" dirty="0">
                <a:solidFill>
                  <a:srgbClr val="FFC000"/>
                </a:solidFill>
              </a:rPr>
              <a:t>Materials adapted from Drs. Michael Posner and Paul Bernhardt</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2743200" y="-61700"/>
            <a:ext cx="10131425" cy="1456267"/>
          </a:xfrm>
        </p:spPr>
        <p:txBody>
          <a:bodyPr/>
          <a:lstStyle/>
          <a:p>
            <a:r>
              <a:rPr lang="en-US" dirty="0"/>
              <a:t>Basic SAS </a:t>
            </a:r>
            <a:r>
              <a:rPr lang="en-US" dirty="0" err="1"/>
              <a:t>ExAmPLE</a:t>
            </a:r>
            <a:r>
              <a:rPr lang="en-US" dirty="0"/>
              <a:t> CODE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cxnSp>
        <p:nvCxnSpPr>
          <p:cNvPr id="7" name="Straight Arrow Connector 6">
            <a:extLst>
              <a:ext uri="{FF2B5EF4-FFF2-40B4-BE49-F238E27FC236}">
                <a16:creationId xmlns:a16="http://schemas.microsoft.com/office/drawing/2014/main" id="{78072940-1132-4BD3-B42F-0620CEF27F30}"/>
              </a:ext>
            </a:extLst>
          </p:cNvPr>
          <p:cNvCxnSpPr>
            <a:cxnSpLocks/>
          </p:cNvCxnSpPr>
          <p:nvPr/>
        </p:nvCxnSpPr>
        <p:spPr>
          <a:xfrm flipV="1">
            <a:off x="4443985" y="3675889"/>
            <a:ext cx="1819655" cy="15017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6739128" y="2240494"/>
            <a:ext cx="4151376" cy="2308324"/>
          </a:xfrm>
          <a:prstGeom prst="rect">
            <a:avLst/>
          </a:prstGeom>
          <a:noFill/>
        </p:spPr>
        <p:txBody>
          <a:bodyPr wrap="square" rtlCol="0">
            <a:spAutoFit/>
          </a:bodyPr>
          <a:lstStyle/>
          <a:p>
            <a:r>
              <a:rPr lang="en-US" dirty="0"/>
              <a:t>PROC PRINT is a very basic procedure that prints out the data (or subsets of the data)</a:t>
            </a:r>
          </a:p>
          <a:p>
            <a:endParaRPr lang="en-US" dirty="0"/>
          </a:p>
          <a:p>
            <a:r>
              <a:rPr lang="en-US" dirty="0"/>
              <a:t>Whenever we run a proc, we should reference which data set we are running the proc on (if there is more than one data set, it defaults to most recently defined data set)</a:t>
            </a:r>
          </a:p>
        </p:txBody>
      </p:sp>
      <p:sp>
        <p:nvSpPr>
          <p:cNvPr id="8" name="Oval 7">
            <a:extLst>
              <a:ext uri="{FF2B5EF4-FFF2-40B4-BE49-F238E27FC236}">
                <a16:creationId xmlns:a16="http://schemas.microsoft.com/office/drawing/2014/main" id="{A3F36E7E-2435-42E2-B57A-DAD5CE83ADA4}"/>
              </a:ext>
            </a:extLst>
          </p:cNvPr>
          <p:cNvSpPr/>
          <p:nvPr/>
        </p:nvSpPr>
        <p:spPr>
          <a:xfrm>
            <a:off x="1755649" y="5256871"/>
            <a:ext cx="2688336" cy="476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341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3108960" y="-105448"/>
            <a:ext cx="10131425" cy="1456267"/>
          </a:xfrm>
        </p:spPr>
        <p:txBody>
          <a:bodyPr/>
          <a:lstStyle/>
          <a:p>
            <a:r>
              <a:rPr lang="en-US" dirty="0"/>
              <a:t>Basic SAS </a:t>
            </a:r>
            <a:r>
              <a:rPr lang="en-US" dirty="0" err="1"/>
              <a:t>ExAmPLE</a:t>
            </a:r>
            <a:r>
              <a:rPr lang="en-US" dirty="0"/>
              <a:t> CODE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cxnSp>
        <p:nvCxnSpPr>
          <p:cNvPr id="7" name="Straight Arrow Connector 6">
            <a:extLst>
              <a:ext uri="{FF2B5EF4-FFF2-40B4-BE49-F238E27FC236}">
                <a16:creationId xmlns:a16="http://schemas.microsoft.com/office/drawing/2014/main" id="{78072940-1132-4BD3-B42F-0620CEF27F30}"/>
              </a:ext>
            </a:extLst>
          </p:cNvPr>
          <p:cNvCxnSpPr>
            <a:cxnSpLocks/>
          </p:cNvCxnSpPr>
          <p:nvPr/>
        </p:nvCxnSpPr>
        <p:spPr>
          <a:xfrm flipV="1">
            <a:off x="3108960" y="3675889"/>
            <a:ext cx="3154680" cy="19781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6739128" y="2240494"/>
            <a:ext cx="4151376" cy="2031325"/>
          </a:xfrm>
          <a:prstGeom prst="rect">
            <a:avLst/>
          </a:prstGeom>
          <a:noFill/>
        </p:spPr>
        <p:txBody>
          <a:bodyPr wrap="square" rtlCol="0">
            <a:spAutoFit/>
          </a:bodyPr>
          <a:lstStyle/>
          <a:p>
            <a:r>
              <a:rPr lang="en-US" dirty="0"/>
              <a:t>In SAS, every proc has a whole bunch of options to modify what is done (sometimes in the proc line, sometimes in new statement/command lines).</a:t>
            </a:r>
          </a:p>
          <a:p>
            <a:endParaRPr lang="en-US" dirty="0"/>
          </a:p>
          <a:p>
            <a:r>
              <a:rPr lang="en-US" dirty="0"/>
              <a:t>The title command adds a title to the data set.</a:t>
            </a:r>
          </a:p>
        </p:txBody>
      </p:sp>
      <p:sp>
        <p:nvSpPr>
          <p:cNvPr id="8" name="Oval 7">
            <a:extLst>
              <a:ext uri="{FF2B5EF4-FFF2-40B4-BE49-F238E27FC236}">
                <a16:creationId xmlns:a16="http://schemas.microsoft.com/office/drawing/2014/main" id="{A3F36E7E-2435-42E2-B57A-DAD5CE83ADA4}"/>
              </a:ext>
            </a:extLst>
          </p:cNvPr>
          <p:cNvSpPr/>
          <p:nvPr/>
        </p:nvSpPr>
        <p:spPr>
          <a:xfrm>
            <a:off x="2185417" y="5654040"/>
            <a:ext cx="749807" cy="4764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5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57658-D406-4E32-8866-FF46522DF7B1}"/>
              </a:ext>
            </a:extLst>
          </p:cNvPr>
          <p:cNvSpPr>
            <a:spLocks noGrp="1"/>
          </p:cNvSpPr>
          <p:nvPr>
            <p:ph type="title"/>
          </p:nvPr>
        </p:nvSpPr>
        <p:spPr>
          <a:xfrm>
            <a:off x="2667001" y="375920"/>
            <a:ext cx="10131425" cy="1456267"/>
          </a:xfrm>
        </p:spPr>
        <p:txBody>
          <a:bodyPr/>
          <a:lstStyle/>
          <a:p>
            <a:r>
              <a:rPr lang="en-US" dirty="0"/>
              <a:t>SAS OUTPUT (in RESULTS WINDOW)</a:t>
            </a:r>
          </a:p>
        </p:txBody>
      </p:sp>
      <p:sp>
        <p:nvSpPr>
          <p:cNvPr id="4" name="Content Placeholder 3">
            <a:extLst>
              <a:ext uri="{FF2B5EF4-FFF2-40B4-BE49-F238E27FC236}">
                <a16:creationId xmlns:a16="http://schemas.microsoft.com/office/drawing/2014/main" id="{03201A2D-37EB-6A2E-42C6-63ADEA4746E0}"/>
              </a:ext>
            </a:extLst>
          </p:cNvPr>
          <p:cNvSpPr>
            <a:spLocks noGrp="1"/>
          </p:cNvSpPr>
          <p:nvPr>
            <p:ph idx="1"/>
          </p:nvPr>
        </p:nvSpPr>
        <p:spPr/>
        <p:txBody>
          <a:bodyPr/>
          <a:lstStyle/>
          <a:p>
            <a:endParaRPr lang="en-US"/>
          </a:p>
        </p:txBody>
      </p:sp>
      <p:pic>
        <p:nvPicPr>
          <p:cNvPr id="6" name="Content Placeholder 4">
            <a:extLst>
              <a:ext uri="{FF2B5EF4-FFF2-40B4-BE49-F238E27FC236}">
                <a16:creationId xmlns:a16="http://schemas.microsoft.com/office/drawing/2014/main" id="{729562AB-5A26-F140-4661-6A097875D2BB}"/>
              </a:ext>
            </a:extLst>
          </p:cNvPr>
          <p:cNvPicPr>
            <a:picLocks noChangeAspect="1"/>
          </p:cNvPicPr>
          <p:nvPr/>
        </p:nvPicPr>
        <p:blipFill rotWithShape="1">
          <a:blip r:embed="rId2"/>
          <a:srcRect l="45601" t="54066" r="26526" b="11414"/>
          <a:stretch/>
        </p:blipFill>
        <p:spPr>
          <a:xfrm>
            <a:off x="3701687" y="2142067"/>
            <a:ext cx="4549140" cy="3169064"/>
          </a:xfrm>
          <a:prstGeom prst="rect">
            <a:avLst/>
          </a:prstGeom>
        </p:spPr>
      </p:pic>
    </p:spTree>
    <p:extLst>
      <p:ext uri="{BB962C8B-B14F-4D97-AF65-F5344CB8AC3E}">
        <p14:creationId xmlns:p14="http://schemas.microsoft.com/office/powerpoint/2010/main" val="3665919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CBD0-7373-4C66-A1D9-311D4280402F}"/>
              </a:ext>
            </a:extLst>
          </p:cNvPr>
          <p:cNvSpPr>
            <a:spLocks noGrp="1"/>
          </p:cNvSpPr>
          <p:nvPr>
            <p:ph type="title"/>
          </p:nvPr>
        </p:nvSpPr>
        <p:spPr>
          <a:xfrm>
            <a:off x="685800" y="0"/>
            <a:ext cx="10131425" cy="1456267"/>
          </a:xfrm>
        </p:spPr>
        <p:txBody>
          <a:bodyPr/>
          <a:lstStyle/>
          <a:p>
            <a:r>
              <a:rPr lang="en-US" dirty="0"/>
              <a:t>Your Turn</a:t>
            </a:r>
          </a:p>
        </p:txBody>
      </p:sp>
      <p:sp>
        <p:nvSpPr>
          <p:cNvPr id="3" name="Content Placeholder 2">
            <a:extLst>
              <a:ext uri="{FF2B5EF4-FFF2-40B4-BE49-F238E27FC236}">
                <a16:creationId xmlns:a16="http://schemas.microsoft.com/office/drawing/2014/main" id="{F41EDFF8-27EF-4967-9696-33CD477FC346}"/>
              </a:ext>
            </a:extLst>
          </p:cNvPr>
          <p:cNvSpPr>
            <a:spLocks noGrp="1"/>
          </p:cNvSpPr>
          <p:nvPr>
            <p:ph idx="1"/>
          </p:nvPr>
        </p:nvSpPr>
        <p:spPr>
          <a:xfrm>
            <a:off x="685801" y="1078992"/>
            <a:ext cx="10954511" cy="5669279"/>
          </a:xfrm>
        </p:spPr>
        <p:txBody>
          <a:bodyPr>
            <a:normAutofit fontScale="92500" lnSpcReduction="10000"/>
          </a:bodyPr>
          <a:lstStyle/>
          <a:p>
            <a:pPr marL="342900" indent="-342900">
              <a:buAutoNum type="arabicPeriod"/>
            </a:pPr>
            <a:r>
              <a:rPr lang="en-US" sz="2300" dirty="0"/>
              <a:t>Type out the following program and make sure everything runs:</a:t>
            </a:r>
          </a:p>
          <a:p>
            <a:pPr marL="0" indent="0">
              <a:buNone/>
            </a:pPr>
            <a:r>
              <a:rPr lang="en-US" sz="1800" b="1" dirty="0">
                <a:latin typeface="Courier New" panose="02070309020205020404" pitchFamily="49" charset="0"/>
              </a:rPr>
              <a:t>data</a:t>
            </a:r>
            <a:r>
              <a:rPr lang="en-US" sz="1800" b="0" dirty="0">
                <a:latin typeface="Courier New" panose="02070309020205020404" pitchFamily="49" charset="0"/>
              </a:rPr>
              <a:t> welcome;</a:t>
            </a:r>
          </a:p>
          <a:p>
            <a:pPr marL="0" indent="0">
              <a:buNone/>
            </a:pPr>
            <a:r>
              <a:rPr lang="en-US" sz="1800" b="0" dirty="0">
                <a:latin typeface="Courier New" panose="02070309020205020404" pitchFamily="49" charset="0"/>
              </a:rPr>
              <a:t>  input prof $ </a:t>
            </a:r>
            <a:r>
              <a:rPr lang="en-US" sz="1800" b="0" dirty="0" err="1">
                <a:latin typeface="Courier New" panose="02070309020205020404" pitchFamily="49" charset="0"/>
              </a:rPr>
              <a:t>bestever</a:t>
            </a:r>
            <a:r>
              <a:rPr lang="en-US" sz="1800" b="0" dirty="0">
                <a:latin typeface="Courier New" panose="02070309020205020404" pitchFamily="49" charset="0"/>
              </a:rPr>
              <a:t> $;</a:t>
            </a:r>
          </a:p>
          <a:p>
            <a:pPr marL="0" indent="0">
              <a:buNone/>
            </a:pPr>
            <a:r>
              <a:rPr lang="en-US" sz="1800" b="0" dirty="0">
                <a:latin typeface="Courier New" panose="02070309020205020404" pitchFamily="49" charset="0"/>
              </a:rPr>
              <a:t>  cards;</a:t>
            </a:r>
          </a:p>
          <a:p>
            <a:pPr marL="0" indent="0">
              <a:buNone/>
            </a:pPr>
            <a:r>
              <a:rPr lang="en-US" dirty="0">
                <a:latin typeface="Courier New" panose="02070309020205020404" pitchFamily="49" charset="0"/>
              </a:rPr>
              <a:t>  Bernhardt yes</a:t>
            </a:r>
          </a:p>
          <a:p>
            <a:pPr marL="0" indent="0">
              <a:buNone/>
            </a:pPr>
            <a:r>
              <a:rPr lang="en-US" sz="1800" b="0" dirty="0">
                <a:latin typeface="Courier New" panose="02070309020205020404" pitchFamily="49" charset="0"/>
              </a:rPr>
              <a:t>  Plum	no</a:t>
            </a:r>
          </a:p>
          <a:p>
            <a:pPr marL="0" indent="0">
              <a:buNone/>
            </a:pPr>
            <a:r>
              <a:rPr lang="en-US" sz="1800" b="0" dirty="0">
                <a:latin typeface="Courier New" panose="02070309020205020404" pitchFamily="49" charset="0"/>
              </a:rPr>
              <a:t>  </a:t>
            </a:r>
            <a:r>
              <a:rPr lang="en-US" sz="1800" b="0" dirty="0" err="1">
                <a:latin typeface="Courier New" panose="02070309020205020404" pitchFamily="49" charset="0"/>
              </a:rPr>
              <a:t>Everyoneelse</a:t>
            </a:r>
            <a:r>
              <a:rPr lang="en-US" sz="1800" b="0" dirty="0">
                <a:latin typeface="Courier New" panose="02070309020205020404" pitchFamily="49" charset="0"/>
              </a:rPr>
              <a:t> </a:t>
            </a:r>
            <a:r>
              <a:rPr lang="en-US" sz="1800" b="0" dirty="0" err="1">
                <a:latin typeface="Courier New" panose="02070309020205020404" pitchFamily="49" charset="0"/>
              </a:rPr>
              <a:t>alsono</a:t>
            </a:r>
            <a:endParaRPr lang="en-US" sz="1800" b="0" dirty="0">
              <a:latin typeface="Courier New" panose="02070309020205020404" pitchFamily="49" charset="0"/>
            </a:endParaRPr>
          </a:p>
          <a:p>
            <a:pPr marL="0" indent="0">
              <a:buNone/>
            </a:pPr>
            <a:r>
              <a:rPr lang="en-US" sz="1800" b="0" dirty="0">
                <a:latin typeface="Courier New" panose="02070309020205020404" pitchFamily="49" charset="0"/>
              </a:rPr>
              <a:t>  ;</a:t>
            </a:r>
          </a:p>
          <a:p>
            <a:pPr marL="0" indent="0">
              <a:buNone/>
            </a:pPr>
            <a:r>
              <a:rPr lang="en-US" sz="1800" b="1" dirty="0">
                <a:latin typeface="Courier New" panose="02070309020205020404" pitchFamily="49" charset="0"/>
              </a:rPr>
              <a:t>run</a:t>
            </a:r>
            <a:r>
              <a:rPr lang="en-US" sz="1800" b="0" dirty="0">
                <a:latin typeface="Courier New" panose="02070309020205020404" pitchFamily="49" charset="0"/>
              </a:rPr>
              <a:t>;</a:t>
            </a:r>
          </a:p>
          <a:p>
            <a:pPr marL="0" indent="0">
              <a:buNone/>
            </a:pPr>
            <a:endParaRPr lang="en-US" sz="1800" b="0" dirty="0">
              <a:latin typeface="Courier New" panose="02070309020205020404" pitchFamily="49" charset="0"/>
            </a:endParaRPr>
          </a:p>
          <a:p>
            <a:pPr marL="0" indent="0">
              <a:buNone/>
            </a:pPr>
            <a:r>
              <a:rPr lang="en-US" sz="1800" b="1" dirty="0">
                <a:latin typeface="Courier New" panose="02070309020205020404" pitchFamily="49" charset="0"/>
              </a:rPr>
              <a:t>proc</a:t>
            </a:r>
            <a:r>
              <a:rPr lang="en-US" sz="1800" b="0" dirty="0">
                <a:latin typeface="Courier New" panose="02070309020205020404" pitchFamily="49" charset="0"/>
              </a:rPr>
              <a:t> </a:t>
            </a:r>
            <a:r>
              <a:rPr lang="en-US" sz="1800" b="1" dirty="0">
                <a:latin typeface="Courier New" panose="02070309020205020404" pitchFamily="49" charset="0"/>
              </a:rPr>
              <a:t>print</a:t>
            </a:r>
            <a:r>
              <a:rPr lang="en-US" sz="1800" b="0" dirty="0">
                <a:latin typeface="Courier New" panose="02070309020205020404" pitchFamily="49" charset="0"/>
              </a:rPr>
              <a:t> data=welcome;</a:t>
            </a:r>
          </a:p>
          <a:p>
            <a:pPr marL="0" indent="0">
              <a:buNone/>
            </a:pPr>
            <a:r>
              <a:rPr lang="en-US" sz="1800" b="0" dirty="0">
                <a:latin typeface="Courier New" panose="02070309020205020404" pitchFamily="49" charset="0"/>
              </a:rPr>
              <a:t>  title “Who is the best Professor ever?”;</a:t>
            </a:r>
          </a:p>
          <a:p>
            <a:pPr marL="0" indent="0">
              <a:buNone/>
            </a:pPr>
            <a:r>
              <a:rPr lang="en-US" sz="1800" b="1" dirty="0">
                <a:latin typeface="Courier New" panose="02070309020205020404" pitchFamily="49" charset="0"/>
              </a:rPr>
              <a:t>run</a:t>
            </a:r>
            <a:r>
              <a:rPr lang="en-US" sz="1800" b="0" dirty="0">
                <a:latin typeface="Courier New" panose="02070309020205020404" pitchFamily="49" charset="0"/>
              </a:rPr>
              <a:t>;</a:t>
            </a:r>
            <a:endParaRPr lang="en-US" sz="1800" dirty="0"/>
          </a:p>
          <a:p>
            <a:pPr marL="0" indent="0">
              <a:buNone/>
            </a:pPr>
            <a:endParaRPr lang="en-US" dirty="0"/>
          </a:p>
          <a:p>
            <a:pPr marL="0" indent="0">
              <a:buNone/>
            </a:pPr>
            <a:r>
              <a:rPr lang="en-US" sz="2300" dirty="0"/>
              <a:t>2.  Check the log, the output data that is included, and the results</a:t>
            </a:r>
          </a:p>
          <a:p>
            <a:pPr marL="342900" indent="-342900">
              <a:buAutoNum type="arabicPeriod"/>
            </a:pPr>
            <a:endParaRPr lang="en-US" dirty="0"/>
          </a:p>
        </p:txBody>
      </p:sp>
    </p:spTree>
    <p:extLst>
      <p:ext uri="{BB962C8B-B14F-4D97-AF65-F5344CB8AC3E}">
        <p14:creationId xmlns:p14="http://schemas.microsoft.com/office/powerpoint/2010/main" val="407958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76400" y="274638"/>
            <a:ext cx="8763000" cy="1143000"/>
          </a:xfrm>
        </p:spPr>
        <p:txBody>
          <a:bodyPr/>
          <a:lstStyle/>
          <a:p>
            <a:r>
              <a:rPr lang="en-US" b="1" dirty="0"/>
              <a:t>Basics of SAS II</a:t>
            </a:r>
          </a:p>
        </p:txBody>
      </p:sp>
      <p:sp>
        <p:nvSpPr>
          <p:cNvPr id="51203" name="Rectangle 3"/>
          <p:cNvSpPr>
            <a:spLocks noGrp="1" noChangeArrowheads="1"/>
          </p:cNvSpPr>
          <p:nvPr>
            <p:ph idx="1"/>
          </p:nvPr>
        </p:nvSpPr>
        <p:spPr>
          <a:xfrm>
            <a:off x="1981200" y="1371600"/>
            <a:ext cx="8534400" cy="5334000"/>
          </a:xfrm>
        </p:spPr>
        <p:txBody>
          <a:bodyPr/>
          <a:lstStyle/>
          <a:p>
            <a:r>
              <a:rPr lang="en-US" dirty="0"/>
              <a:t>Character strings denoted by $</a:t>
            </a:r>
          </a:p>
          <a:p>
            <a:r>
              <a:rPr lang="en-US" dirty="0"/>
              <a:t>Missing values</a:t>
            </a:r>
          </a:p>
          <a:p>
            <a:pPr lvl="1"/>
            <a:r>
              <a:rPr lang="en-US" dirty="0"/>
              <a:t>“.” for numeric, “” or “ “ for character</a:t>
            </a:r>
          </a:p>
          <a:p>
            <a:r>
              <a:rPr lang="en-US" dirty="0"/>
              <a:t>Some output control options</a:t>
            </a:r>
          </a:p>
          <a:p>
            <a:pPr lvl="1"/>
            <a:r>
              <a:rPr lang="en-US" dirty="0" err="1">
                <a:solidFill>
                  <a:srgbClr val="FFFF00"/>
                </a:solidFill>
              </a:rPr>
              <a:t>ps</a:t>
            </a:r>
            <a:r>
              <a:rPr lang="en-US" dirty="0">
                <a:solidFill>
                  <a:srgbClr val="FFFF00"/>
                </a:solidFill>
              </a:rPr>
              <a:t>, ls, </a:t>
            </a:r>
            <a:r>
              <a:rPr lang="en-US" dirty="0" err="1">
                <a:solidFill>
                  <a:srgbClr val="FFFF00"/>
                </a:solidFill>
              </a:rPr>
              <a:t>pageno</a:t>
            </a:r>
            <a:r>
              <a:rPr lang="en-US" dirty="0">
                <a:solidFill>
                  <a:srgbClr val="FFFF00"/>
                </a:solidFill>
              </a:rPr>
              <a:t>=1, </a:t>
            </a:r>
            <a:r>
              <a:rPr lang="en-US" dirty="0" err="1">
                <a:solidFill>
                  <a:srgbClr val="FFFF00"/>
                </a:solidFill>
              </a:rPr>
              <a:t>nodate</a:t>
            </a:r>
            <a:endParaRPr lang="en-US" dirty="0">
              <a:solidFill>
                <a:srgbClr val="FFFF00"/>
              </a:solidFill>
            </a:endParaRPr>
          </a:p>
          <a:p>
            <a:r>
              <a:rPr lang="en-US" dirty="0"/>
              <a:t>Executing code</a:t>
            </a:r>
          </a:p>
          <a:p>
            <a:pPr lvl="1"/>
            <a:r>
              <a:rPr lang="en-US" dirty="0"/>
              <a:t>Each step must end with </a:t>
            </a:r>
            <a:r>
              <a:rPr lang="en-US" dirty="0">
                <a:solidFill>
                  <a:srgbClr val="FFFF00"/>
                </a:solidFill>
              </a:rPr>
              <a:t>run;</a:t>
            </a:r>
            <a:r>
              <a:rPr lang="en-US" dirty="0"/>
              <a:t> (or another step)</a:t>
            </a:r>
          </a:p>
          <a:p>
            <a:pPr lvl="1"/>
            <a:r>
              <a:rPr lang="en-US" dirty="0">
                <a:solidFill>
                  <a:srgbClr val="FFFF00"/>
                </a:solidFill>
              </a:rPr>
              <a:t>Submit </a:t>
            </a:r>
            <a:r>
              <a:rPr lang="en-US" dirty="0"/>
              <a:t>using F3 or running person</a:t>
            </a:r>
          </a:p>
          <a:p>
            <a:pPr lvl="2"/>
            <a:r>
              <a:rPr lang="en-US" dirty="0"/>
              <a:t>Highlight code to submit subset</a:t>
            </a:r>
          </a:p>
          <a:p>
            <a:pPr lvl="1"/>
            <a:endParaRPr lang="en-US" dirty="0"/>
          </a:p>
        </p:txBody>
      </p:sp>
    </p:spTree>
    <p:custDataLst>
      <p:tags r:id="rId1"/>
    </p:custDataLst>
    <p:extLst>
      <p:ext uri="{BB962C8B-B14F-4D97-AF65-F5344CB8AC3E}">
        <p14:creationId xmlns:p14="http://schemas.microsoft.com/office/powerpoint/2010/main" val="219779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wipe(left)">
                                      <p:cBhvr>
                                        <p:cTn id="7" dur="500"/>
                                        <p:tgtEl>
                                          <p:spTgt spid="5120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1203">
                                            <p:txEl>
                                              <p:pRg st="2" end="2"/>
                                            </p:txEl>
                                          </p:spTgt>
                                        </p:tgtEl>
                                        <p:attrNameLst>
                                          <p:attrName>style.visibility</p:attrName>
                                        </p:attrNameLst>
                                      </p:cBhvr>
                                      <p:to>
                                        <p:strVal val="visible"/>
                                      </p:to>
                                    </p:set>
                                    <p:animEffect transition="in" filter="wipe(left)">
                                      <p:cBhvr>
                                        <p:cTn id="10" dur="500"/>
                                        <p:tgtEl>
                                          <p:spTgt spid="5120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1203">
                                            <p:txEl>
                                              <p:pRg st="3" end="3"/>
                                            </p:txEl>
                                          </p:spTgt>
                                        </p:tgtEl>
                                        <p:attrNameLst>
                                          <p:attrName>style.visibility</p:attrName>
                                        </p:attrNameLst>
                                      </p:cBhvr>
                                      <p:to>
                                        <p:strVal val="visible"/>
                                      </p:to>
                                    </p:set>
                                    <p:animEffect transition="in" filter="wipe(left)">
                                      <p:cBhvr>
                                        <p:cTn id="15" dur="500"/>
                                        <p:tgtEl>
                                          <p:spTgt spid="51203">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1203">
                                            <p:txEl>
                                              <p:pRg st="4" end="4"/>
                                            </p:txEl>
                                          </p:spTgt>
                                        </p:tgtEl>
                                        <p:attrNameLst>
                                          <p:attrName>style.visibility</p:attrName>
                                        </p:attrNameLst>
                                      </p:cBhvr>
                                      <p:to>
                                        <p:strVal val="visible"/>
                                      </p:to>
                                    </p:set>
                                    <p:animEffect transition="in" filter="wipe(left)">
                                      <p:cBhvr>
                                        <p:cTn id="18" dur="500"/>
                                        <p:tgtEl>
                                          <p:spTgt spid="5120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1203">
                                            <p:txEl>
                                              <p:pRg st="5" end="5"/>
                                            </p:txEl>
                                          </p:spTgt>
                                        </p:tgtEl>
                                        <p:attrNameLst>
                                          <p:attrName>style.visibility</p:attrName>
                                        </p:attrNameLst>
                                      </p:cBhvr>
                                      <p:to>
                                        <p:strVal val="visible"/>
                                      </p:to>
                                    </p:set>
                                    <p:animEffect transition="in" filter="wipe(left)">
                                      <p:cBhvr>
                                        <p:cTn id="23" dur="500"/>
                                        <p:tgtEl>
                                          <p:spTgt spid="51203">
                                            <p:txEl>
                                              <p:pRg st="5" end="5"/>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1203">
                                            <p:txEl>
                                              <p:pRg st="6" end="6"/>
                                            </p:txEl>
                                          </p:spTgt>
                                        </p:tgtEl>
                                        <p:attrNameLst>
                                          <p:attrName>style.visibility</p:attrName>
                                        </p:attrNameLst>
                                      </p:cBhvr>
                                      <p:to>
                                        <p:strVal val="visible"/>
                                      </p:to>
                                    </p:set>
                                    <p:animEffect transition="in" filter="wipe(left)">
                                      <p:cBhvr>
                                        <p:cTn id="26" dur="500"/>
                                        <p:tgtEl>
                                          <p:spTgt spid="5120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51203">
                                            <p:txEl>
                                              <p:pRg st="7" end="7"/>
                                            </p:txEl>
                                          </p:spTgt>
                                        </p:tgtEl>
                                        <p:attrNameLst>
                                          <p:attrName>style.visibility</p:attrName>
                                        </p:attrNameLst>
                                      </p:cBhvr>
                                      <p:to>
                                        <p:strVal val="visible"/>
                                      </p:to>
                                    </p:set>
                                    <p:animEffect transition="in" filter="wipe(left)">
                                      <p:cBhvr>
                                        <p:cTn id="31" dur="500"/>
                                        <p:tgtEl>
                                          <p:spTgt spid="5120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51203">
                                            <p:txEl>
                                              <p:pRg st="8" end="8"/>
                                            </p:txEl>
                                          </p:spTgt>
                                        </p:tgtEl>
                                        <p:attrNameLst>
                                          <p:attrName>style.visibility</p:attrName>
                                        </p:attrNameLst>
                                      </p:cBhvr>
                                      <p:to>
                                        <p:strVal val="visible"/>
                                      </p:to>
                                    </p:set>
                                    <p:animEffect transition="in" filter="wipe(left)">
                                      <p:cBhvr>
                                        <p:cTn id="36" dur="500"/>
                                        <p:tgtEl>
                                          <p:spTgt spid="51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76400" y="274638"/>
            <a:ext cx="8763000" cy="1143000"/>
          </a:xfrm>
        </p:spPr>
        <p:txBody>
          <a:bodyPr/>
          <a:lstStyle/>
          <a:p>
            <a:r>
              <a:rPr lang="en-US" b="1" dirty="0"/>
              <a:t>Basics of SAS III</a:t>
            </a:r>
          </a:p>
        </p:txBody>
      </p:sp>
      <p:sp>
        <p:nvSpPr>
          <p:cNvPr id="51203" name="Rectangle 3"/>
          <p:cNvSpPr>
            <a:spLocks noGrp="1" noChangeArrowheads="1"/>
          </p:cNvSpPr>
          <p:nvPr>
            <p:ph idx="1"/>
          </p:nvPr>
        </p:nvSpPr>
        <p:spPr>
          <a:xfrm>
            <a:off x="1981200" y="1600201"/>
            <a:ext cx="8458200" cy="4525963"/>
          </a:xfrm>
        </p:spPr>
        <p:txBody>
          <a:bodyPr/>
          <a:lstStyle/>
          <a:p>
            <a:r>
              <a:rPr lang="en-US" dirty="0"/>
              <a:t>Read through the LOG file!</a:t>
            </a:r>
          </a:p>
          <a:p>
            <a:pPr lvl="1"/>
            <a:r>
              <a:rPr lang="en-US" u="sng" dirty="0">
                <a:solidFill>
                  <a:srgbClr val="FF0000"/>
                </a:solidFill>
              </a:rPr>
              <a:t>Errors</a:t>
            </a:r>
            <a:r>
              <a:rPr lang="en-US" dirty="0"/>
              <a:t> – fatal in that program will abort</a:t>
            </a:r>
          </a:p>
          <a:p>
            <a:pPr lvl="1"/>
            <a:r>
              <a:rPr lang="en-US" u="sng" dirty="0">
                <a:solidFill>
                  <a:srgbClr val="008000"/>
                </a:solidFill>
              </a:rPr>
              <a:t>Warnings</a:t>
            </a:r>
            <a:r>
              <a:rPr lang="en-US" dirty="0"/>
              <a:t> – messages that are usually important</a:t>
            </a:r>
          </a:p>
          <a:p>
            <a:pPr lvl="1"/>
            <a:r>
              <a:rPr lang="en-US" u="sng" dirty="0">
                <a:solidFill>
                  <a:schemeClr val="accent5">
                    <a:lumMod val="75000"/>
                  </a:schemeClr>
                </a:solidFill>
              </a:rPr>
              <a:t>Notes</a:t>
            </a:r>
            <a:r>
              <a:rPr lang="en-US" dirty="0"/>
              <a:t> – messages that may or may not be important</a:t>
            </a:r>
          </a:p>
          <a:p>
            <a:r>
              <a:rPr lang="en-US" dirty="0"/>
              <a:t>Getting help with SAS</a:t>
            </a:r>
          </a:p>
          <a:p>
            <a:pPr lvl="1"/>
            <a:r>
              <a:rPr lang="en-US" dirty="0"/>
              <a:t>Google “</a:t>
            </a:r>
            <a:r>
              <a:rPr lang="en-US" dirty="0" err="1"/>
              <a:t>proc</a:t>
            </a:r>
            <a:r>
              <a:rPr lang="en-US" dirty="0"/>
              <a:t>”</a:t>
            </a:r>
          </a:p>
          <a:p>
            <a:pPr lvl="1"/>
            <a:r>
              <a:rPr lang="en-US" dirty="0"/>
              <a:t>SAS Support – overview, syntax, and examples</a:t>
            </a:r>
          </a:p>
          <a:p>
            <a:pPr lvl="2"/>
            <a:r>
              <a:rPr lang="en-US" dirty="0">
                <a:hlinkClick r:id="rId4"/>
              </a:rPr>
              <a:t>Google </a:t>
            </a:r>
            <a:r>
              <a:rPr lang="en-US" dirty="0" err="1">
                <a:hlinkClick r:id="rId4"/>
              </a:rPr>
              <a:t>PROC</a:t>
            </a:r>
            <a:r>
              <a:rPr lang="en-US" dirty="0">
                <a:hlinkClick r:id="rId4"/>
              </a:rPr>
              <a:t> MEANS</a:t>
            </a:r>
            <a:endParaRPr lang="en-US" dirty="0"/>
          </a:p>
        </p:txBody>
      </p:sp>
    </p:spTree>
    <p:custDataLst>
      <p:tags r:id="rId1"/>
    </p:custDataLst>
    <p:extLst>
      <p:ext uri="{BB962C8B-B14F-4D97-AF65-F5344CB8AC3E}">
        <p14:creationId xmlns:p14="http://schemas.microsoft.com/office/powerpoint/2010/main" val="409967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03">
                                            <p:txEl>
                                              <p:pRg st="4" end="4"/>
                                            </p:txEl>
                                          </p:spTgt>
                                        </p:tgtEl>
                                        <p:attrNameLst>
                                          <p:attrName>style.visibility</p:attrName>
                                        </p:attrNameLst>
                                      </p:cBhvr>
                                      <p:to>
                                        <p:strVal val="visible"/>
                                      </p:to>
                                    </p:set>
                                    <p:animEffect transition="in" filter="wipe(left)">
                                      <p:cBhvr>
                                        <p:cTn id="7" dur="500"/>
                                        <p:tgtEl>
                                          <p:spTgt spid="51203">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1203">
                                            <p:txEl>
                                              <p:pRg st="5" end="5"/>
                                            </p:txEl>
                                          </p:spTgt>
                                        </p:tgtEl>
                                        <p:attrNameLst>
                                          <p:attrName>style.visibility</p:attrName>
                                        </p:attrNameLst>
                                      </p:cBhvr>
                                      <p:to>
                                        <p:strVal val="visible"/>
                                      </p:to>
                                    </p:set>
                                    <p:animEffect transition="in" filter="wipe(left)">
                                      <p:cBhvr>
                                        <p:cTn id="10" dur="500"/>
                                        <p:tgtEl>
                                          <p:spTgt spid="51203">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51203">
                                            <p:txEl>
                                              <p:pRg st="6" end="6"/>
                                            </p:txEl>
                                          </p:spTgt>
                                        </p:tgtEl>
                                        <p:attrNameLst>
                                          <p:attrName>style.visibility</p:attrName>
                                        </p:attrNameLst>
                                      </p:cBhvr>
                                      <p:to>
                                        <p:strVal val="visible"/>
                                      </p:to>
                                    </p:set>
                                    <p:animEffect transition="in" filter="wipe(left)">
                                      <p:cBhvr>
                                        <p:cTn id="13" dur="500"/>
                                        <p:tgtEl>
                                          <p:spTgt spid="51203">
                                            <p:txEl>
                                              <p:pRg st="6" end="6"/>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51203">
                                            <p:txEl>
                                              <p:pRg st="7" end="7"/>
                                            </p:txEl>
                                          </p:spTgt>
                                        </p:tgtEl>
                                        <p:attrNameLst>
                                          <p:attrName>style.visibility</p:attrName>
                                        </p:attrNameLst>
                                      </p:cBhvr>
                                      <p:to>
                                        <p:strVal val="visible"/>
                                      </p:to>
                                    </p:set>
                                    <p:animEffect transition="in" filter="wipe(left)">
                                      <p:cBhvr>
                                        <p:cTn id="16" dur="500"/>
                                        <p:tgtEl>
                                          <p:spTgt spid="512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EE1B-0AD0-2C5B-14B9-B985B49A5C41}"/>
              </a:ext>
            </a:extLst>
          </p:cNvPr>
          <p:cNvSpPr>
            <a:spLocks noGrp="1"/>
          </p:cNvSpPr>
          <p:nvPr>
            <p:ph type="title"/>
          </p:nvPr>
        </p:nvSpPr>
        <p:spPr/>
        <p:txBody>
          <a:bodyPr/>
          <a:lstStyle/>
          <a:p>
            <a:r>
              <a:rPr lang="en-US" dirty="0"/>
              <a:t>My First SAS Program F25.sas</a:t>
            </a:r>
          </a:p>
        </p:txBody>
      </p:sp>
      <p:sp>
        <p:nvSpPr>
          <p:cNvPr id="3" name="Content Placeholder 2">
            <a:extLst>
              <a:ext uri="{FF2B5EF4-FFF2-40B4-BE49-F238E27FC236}">
                <a16:creationId xmlns:a16="http://schemas.microsoft.com/office/drawing/2014/main" id="{EC97E848-8D46-2BFD-CC04-73BAC56C6D17}"/>
              </a:ext>
            </a:extLst>
          </p:cNvPr>
          <p:cNvSpPr>
            <a:spLocks noGrp="1"/>
          </p:cNvSpPr>
          <p:nvPr>
            <p:ph idx="1"/>
          </p:nvPr>
        </p:nvSpPr>
        <p:spPr/>
        <p:txBody>
          <a:bodyPr/>
          <a:lstStyle/>
          <a:p>
            <a:r>
              <a:rPr lang="en-US" dirty="0"/>
              <a:t>Download the .SAS file from the course website</a:t>
            </a:r>
          </a:p>
          <a:p>
            <a:r>
              <a:rPr lang="en-US" dirty="0"/>
              <a:t>Login to SAS ON DEMAND</a:t>
            </a:r>
          </a:p>
          <a:p>
            <a:r>
              <a:rPr lang="en-US" dirty="0"/>
              <a:t>Upload .SAS file to your workspace (create folder for this class if you want)</a:t>
            </a:r>
          </a:p>
          <a:p>
            <a:endParaRPr lang="en-US" dirty="0"/>
          </a:p>
        </p:txBody>
      </p:sp>
      <p:sp>
        <p:nvSpPr>
          <p:cNvPr id="4" name="Slide Number Placeholder 3">
            <a:extLst>
              <a:ext uri="{FF2B5EF4-FFF2-40B4-BE49-F238E27FC236}">
                <a16:creationId xmlns:a16="http://schemas.microsoft.com/office/drawing/2014/main" id="{9DDD9204-9EEB-CAC8-3523-84B1E9648484}"/>
              </a:ext>
            </a:extLst>
          </p:cNvPr>
          <p:cNvSpPr>
            <a:spLocks noGrp="1"/>
          </p:cNvSpPr>
          <p:nvPr>
            <p:ph type="sldNum" sz="quarter" idx="12"/>
          </p:nvPr>
        </p:nvSpPr>
        <p:spPr/>
        <p:txBody>
          <a:bodyPr/>
          <a:lstStyle/>
          <a:p>
            <a:fld id="{AAB0DCB1-F3AD-4763-AB70-A3CEF69D9D02}" type="slidenum">
              <a:rPr lang="en-US" smtClean="0"/>
              <a:pPr/>
              <a:t>16</a:t>
            </a:fld>
            <a:endParaRPr lang="en-US"/>
          </a:p>
        </p:txBody>
      </p:sp>
    </p:spTree>
    <p:extLst>
      <p:ext uri="{BB962C8B-B14F-4D97-AF65-F5344CB8AC3E}">
        <p14:creationId xmlns:p14="http://schemas.microsoft.com/office/powerpoint/2010/main" val="4153314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2CA6A-25E1-0BBE-9D77-90D62B3B9C48}"/>
              </a:ext>
            </a:extLst>
          </p:cNvPr>
          <p:cNvSpPr>
            <a:spLocks noGrp="1"/>
          </p:cNvSpPr>
          <p:nvPr>
            <p:ph type="title"/>
          </p:nvPr>
        </p:nvSpPr>
        <p:spPr/>
        <p:txBody>
          <a:bodyPr/>
          <a:lstStyle/>
          <a:p>
            <a:r>
              <a:rPr lang="en-US" dirty="0"/>
              <a:t>Your turn: Exercise 1</a:t>
            </a:r>
          </a:p>
        </p:txBody>
      </p:sp>
      <p:sp>
        <p:nvSpPr>
          <p:cNvPr id="4" name="Slide Number Placeholder 3">
            <a:extLst>
              <a:ext uri="{FF2B5EF4-FFF2-40B4-BE49-F238E27FC236}">
                <a16:creationId xmlns:a16="http://schemas.microsoft.com/office/drawing/2014/main" id="{2B1459A4-E3DA-027F-7D4A-FDC60D5580AC}"/>
              </a:ext>
            </a:extLst>
          </p:cNvPr>
          <p:cNvSpPr>
            <a:spLocks noGrp="1"/>
          </p:cNvSpPr>
          <p:nvPr>
            <p:ph type="sldNum" sz="quarter" idx="12"/>
          </p:nvPr>
        </p:nvSpPr>
        <p:spPr/>
        <p:txBody>
          <a:bodyPr/>
          <a:lstStyle/>
          <a:p>
            <a:fld id="{AAB0DCB1-F3AD-4763-AB70-A3CEF69D9D02}" type="slidenum">
              <a:rPr lang="en-US" smtClean="0"/>
              <a:pPr/>
              <a:t>17</a:t>
            </a:fld>
            <a:endParaRPr lang="en-US"/>
          </a:p>
        </p:txBody>
      </p:sp>
      <p:sp>
        <p:nvSpPr>
          <p:cNvPr id="5" name="Content Placeholder 2">
            <a:extLst>
              <a:ext uri="{FF2B5EF4-FFF2-40B4-BE49-F238E27FC236}">
                <a16:creationId xmlns:a16="http://schemas.microsoft.com/office/drawing/2014/main" id="{F0013077-7BC2-19BF-A234-DAF41A8D7DF3}"/>
              </a:ext>
            </a:extLst>
          </p:cNvPr>
          <p:cNvSpPr txBox="1">
            <a:spLocks/>
          </p:cNvSpPr>
          <p:nvPr/>
        </p:nvSpPr>
        <p:spPr>
          <a:xfrm>
            <a:off x="2050177" y="864042"/>
            <a:ext cx="8215883" cy="6053593"/>
          </a:xfrm>
          <a:prstGeom prst="rect">
            <a:avLst/>
          </a:prstGeom>
        </p:spPr>
        <p:txBody>
          <a:bodyPr vert="horz" lIns="91440" tIns="45720" rIns="91440" bIns="45720" rtlCol="0" anchor="ctr">
            <a:normAutofit fontScale="85000" lnSpcReduction="20000"/>
          </a:bodyPr>
          <a:lst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257175" indent="-257175">
              <a:buFont typeface="Arial"/>
              <a:buAutoNum type="arabicPeriod"/>
            </a:pPr>
            <a:endParaRPr lang="en-US" sz="1725" dirty="0"/>
          </a:p>
          <a:p>
            <a:pPr marL="257175" indent="-257175">
              <a:buFont typeface="Arial"/>
              <a:buAutoNum type="arabicPeriod"/>
            </a:pPr>
            <a:r>
              <a:rPr lang="en-US" sz="2100" cap="none" dirty="0"/>
              <a:t>Type out the following in your program and make sure everything runs:</a:t>
            </a:r>
          </a:p>
          <a:p>
            <a:pPr marL="0" indent="0">
              <a:buNone/>
            </a:pPr>
            <a:endParaRPr lang="en-US" sz="2100" b="1" cap="none" dirty="0">
              <a:latin typeface="Courier New" panose="02070309020205020404" pitchFamily="49" charset="0"/>
            </a:endParaRPr>
          </a:p>
          <a:p>
            <a:pPr marL="0" indent="0">
              <a:buNone/>
            </a:pPr>
            <a:r>
              <a:rPr lang="en-US" sz="2100" b="1" cap="none" dirty="0">
                <a:latin typeface="Courier New" panose="02070309020205020404" pitchFamily="49" charset="0"/>
              </a:rPr>
              <a:t>data</a:t>
            </a:r>
            <a:r>
              <a:rPr lang="en-US" sz="2100" cap="none" dirty="0">
                <a:latin typeface="Courier New" panose="02070309020205020404" pitchFamily="49" charset="0"/>
              </a:rPr>
              <a:t> welcome;</a:t>
            </a:r>
          </a:p>
          <a:p>
            <a:pPr marL="0" indent="0">
              <a:buNone/>
            </a:pPr>
            <a:r>
              <a:rPr lang="en-US" sz="2100" cap="none" dirty="0">
                <a:latin typeface="Courier New" panose="02070309020205020404" pitchFamily="49" charset="0"/>
              </a:rPr>
              <a:t>  input prof $ </a:t>
            </a:r>
            <a:r>
              <a:rPr lang="en-US" sz="2100" cap="none" dirty="0" err="1">
                <a:latin typeface="Courier New" panose="02070309020205020404" pitchFamily="49" charset="0"/>
              </a:rPr>
              <a:t>bestever</a:t>
            </a:r>
            <a:r>
              <a:rPr lang="en-US" sz="2100" cap="none" dirty="0">
                <a:latin typeface="Courier New" panose="02070309020205020404" pitchFamily="49" charset="0"/>
              </a:rPr>
              <a:t> $;</a:t>
            </a:r>
          </a:p>
          <a:p>
            <a:pPr marL="0" indent="0">
              <a:buNone/>
            </a:pPr>
            <a:r>
              <a:rPr lang="en-US" sz="2100" cap="none" dirty="0">
                <a:latin typeface="Courier New" panose="02070309020205020404" pitchFamily="49" charset="0"/>
              </a:rPr>
              <a:t>  cards;</a:t>
            </a:r>
          </a:p>
          <a:p>
            <a:pPr marL="0" indent="0">
              <a:buNone/>
            </a:pPr>
            <a:r>
              <a:rPr lang="en-US" sz="2100" cap="none" dirty="0">
                <a:latin typeface="Courier New" panose="02070309020205020404" pitchFamily="49" charset="0"/>
              </a:rPr>
              <a:t>  Fitzgerald yes</a:t>
            </a:r>
          </a:p>
          <a:p>
            <a:pPr marL="0" indent="0">
              <a:buNone/>
            </a:pPr>
            <a:r>
              <a:rPr lang="en-US" sz="2100" cap="none" dirty="0">
                <a:latin typeface="Courier New" panose="02070309020205020404" pitchFamily="49" charset="0"/>
              </a:rPr>
              <a:t>  Plum	no</a:t>
            </a:r>
          </a:p>
          <a:p>
            <a:pPr marL="0" indent="0">
              <a:buNone/>
            </a:pPr>
            <a:r>
              <a:rPr lang="en-US" sz="2100" cap="none" dirty="0">
                <a:latin typeface="Courier New" panose="02070309020205020404" pitchFamily="49" charset="0"/>
              </a:rPr>
              <a:t>  </a:t>
            </a:r>
            <a:r>
              <a:rPr lang="en-US" sz="2100" cap="none" dirty="0" err="1">
                <a:latin typeface="Courier New" panose="02070309020205020404" pitchFamily="49" charset="0"/>
              </a:rPr>
              <a:t>Everyoneelse</a:t>
            </a:r>
            <a:r>
              <a:rPr lang="en-US" sz="2100" cap="none" dirty="0">
                <a:latin typeface="Courier New" panose="02070309020205020404" pitchFamily="49" charset="0"/>
              </a:rPr>
              <a:t> </a:t>
            </a:r>
            <a:r>
              <a:rPr lang="en-US" sz="2100" cap="none" dirty="0" err="1">
                <a:latin typeface="Courier New" panose="02070309020205020404" pitchFamily="49" charset="0"/>
              </a:rPr>
              <a:t>alsono</a:t>
            </a:r>
            <a:endParaRPr lang="en-US" sz="2100" cap="none" dirty="0">
              <a:latin typeface="Courier New" panose="02070309020205020404" pitchFamily="49" charset="0"/>
            </a:endParaRPr>
          </a:p>
          <a:p>
            <a:pPr marL="0" indent="0">
              <a:buNone/>
            </a:pPr>
            <a:r>
              <a:rPr lang="en-US" sz="2100" cap="none" dirty="0">
                <a:latin typeface="Courier New" panose="02070309020205020404" pitchFamily="49" charset="0"/>
              </a:rPr>
              <a:t>  ;</a:t>
            </a:r>
          </a:p>
          <a:p>
            <a:pPr marL="0" indent="0">
              <a:buNone/>
            </a:pPr>
            <a:r>
              <a:rPr lang="en-US" sz="2100" b="1" cap="none" dirty="0">
                <a:latin typeface="Courier New" panose="02070309020205020404" pitchFamily="49" charset="0"/>
              </a:rPr>
              <a:t>run</a:t>
            </a:r>
            <a:r>
              <a:rPr lang="en-US" sz="2100" cap="none" dirty="0">
                <a:latin typeface="Courier New" panose="02070309020205020404" pitchFamily="49" charset="0"/>
              </a:rPr>
              <a:t>;</a:t>
            </a:r>
          </a:p>
          <a:p>
            <a:pPr marL="0" indent="0">
              <a:buNone/>
            </a:pPr>
            <a:endParaRPr lang="en-US" sz="2100" cap="none" dirty="0">
              <a:latin typeface="Courier New" panose="02070309020205020404" pitchFamily="49" charset="0"/>
            </a:endParaRPr>
          </a:p>
          <a:p>
            <a:pPr marL="0" indent="0">
              <a:buNone/>
            </a:pPr>
            <a:r>
              <a:rPr lang="en-US" sz="2100" b="1" cap="none" dirty="0">
                <a:latin typeface="Courier New" panose="02070309020205020404" pitchFamily="49" charset="0"/>
              </a:rPr>
              <a:t>proc</a:t>
            </a:r>
            <a:r>
              <a:rPr lang="en-US" sz="2100" cap="none" dirty="0">
                <a:latin typeface="Courier New" panose="02070309020205020404" pitchFamily="49" charset="0"/>
              </a:rPr>
              <a:t> </a:t>
            </a:r>
            <a:r>
              <a:rPr lang="en-US" sz="2100" b="1" cap="none" dirty="0">
                <a:latin typeface="Courier New" panose="02070309020205020404" pitchFamily="49" charset="0"/>
              </a:rPr>
              <a:t>print</a:t>
            </a:r>
            <a:r>
              <a:rPr lang="en-US" sz="2100" cap="none" dirty="0">
                <a:latin typeface="Courier New" panose="02070309020205020404" pitchFamily="49" charset="0"/>
              </a:rPr>
              <a:t> data=welcome;</a:t>
            </a:r>
          </a:p>
          <a:p>
            <a:pPr marL="0" indent="0">
              <a:buNone/>
            </a:pPr>
            <a:r>
              <a:rPr lang="en-US" sz="2100" cap="none" dirty="0">
                <a:latin typeface="Courier New" panose="02070309020205020404" pitchFamily="49" charset="0"/>
              </a:rPr>
              <a:t>  title “Who is the best Professor ever?”;</a:t>
            </a:r>
          </a:p>
          <a:p>
            <a:pPr marL="0" indent="0">
              <a:buNone/>
            </a:pPr>
            <a:r>
              <a:rPr lang="en-US" sz="2100" b="1" cap="none" dirty="0">
                <a:latin typeface="Courier New" panose="02070309020205020404" pitchFamily="49" charset="0"/>
              </a:rPr>
              <a:t>run</a:t>
            </a:r>
            <a:r>
              <a:rPr lang="en-US" sz="2100" cap="none" dirty="0">
                <a:latin typeface="Courier New" panose="02070309020205020404" pitchFamily="49" charset="0"/>
              </a:rPr>
              <a:t>;</a:t>
            </a:r>
            <a:endParaRPr lang="en-US" sz="2100" cap="none" dirty="0"/>
          </a:p>
          <a:p>
            <a:pPr marL="0" indent="0">
              <a:buNone/>
            </a:pPr>
            <a:endParaRPr lang="en-US" sz="2100" cap="none" dirty="0"/>
          </a:p>
          <a:p>
            <a:pPr marL="0" indent="0">
              <a:buNone/>
            </a:pPr>
            <a:r>
              <a:rPr lang="en-US" sz="2100" cap="none" dirty="0"/>
              <a:t>2.  Check the log, the output data that is included, and the results</a:t>
            </a:r>
          </a:p>
          <a:p>
            <a:pPr marL="257175" indent="-257175">
              <a:buFont typeface="Arial"/>
              <a:buAutoNum type="arabicPeriod"/>
            </a:pPr>
            <a:endParaRPr lang="en-US" dirty="0"/>
          </a:p>
        </p:txBody>
      </p:sp>
    </p:spTree>
    <p:extLst>
      <p:ext uri="{BB962C8B-B14F-4D97-AF65-F5344CB8AC3E}">
        <p14:creationId xmlns:p14="http://schemas.microsoft.com/office/powerpoint/2010/main" val="1226426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lide Number Placeholder 4"/>
          <p:cNvSpPr>
            <a:spLocks noGrp="1"/>
          </p:cNvSpPr>
          <p:nvPr>
            <p:ph type="sldNum" sz="quarter" idx="12"/>
          </p:nvPr>
        </p:nvSpPr>
        <p:spPr/>
        <p:txBody>
          <a:bodyPr/>
          <a:lstStyle/>
          <a:p>
            <a:pPr>
              <a:defRPr/>
            </a:pPr>
            <a:fld id="{D72EC320-B7D8-408F-92D9-8E3A6D4FDB7C}" type="slidenum">
              <a:rPr lang="en-US">
                <a:solidFill>
                  <a:srgbClr val="000000"/>
                </a:solidFill>
              </a:rPr>
              <a:pPr>
                <a:defRPr/>
              </a:pPr>
              <a:t>18</a:t>
            </a:fld>
            <a:endParaRPr lang="en-US" dirty="0">
              <a:solidFill>
                <a:srgbClr val="000000"/>
              </a:solidFill>
            </a:endParaRPr>
          </a:p>
        </p:txBody>
      </p:sp>
      <p:sp>
        <p:nvSpPr>
          <p:cNvPr id="14339" name="Module Title"/>
          <p:cNvSpPr>
            <a:spLocks noChangeArrowheads="1"/>
          </p:cNvSpPr>
          <p:nvPr/>
        </p:nvSpPr>
        <p:spPr bwMode="auto">
          <a:xfrm>
            <a:off x="2433638" y="660400"/>
            <a:ext cx="82343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ts val="3900"/>
              </a:lnSpc>
            </a:pPr>
            <a:r>
              <a:rPr lang="en-US" sz="3600" b="1" dirty="0">
                <a:solidFill>
                  <a:srgbClr val="003399"/>
                </a:solidFill>
                <a:latin typeface="Arial Narrow" pitchFamily="34" charset="0"/>
              </a:rPr>
              <a:t>SAS Programming 1 Quizzes/Questions</a:t>
            </a:r>
          </a:p>
        </p:txBody>
      </p:sp>
      <p:pic>
        <p:nvPicPr>
          <p:cNvPr id="14340" name="Picture 83" descr="Table_Ima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964" y="1470025"/>
            <a:ext cx="6873875"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MO Picture" hidden="1"/>
          <p:cNvSpPr>
            <a:spLocks noChangeArrowheads="1"/>
          </p:cNvSpPr>
          <p:nvPr/>
        </p:nvSpPr>
        <p:spPr bwMode="auto">
          <a:xfrm>
            <a:off x="1524000" y="0"/>
            <a:ext cx="0" cy="0"/>
          </a:xfrm>
          <a:prstGeom prst="rect">
            <a:avLst/>
          </a:prstGeom>
          <a:solidFill>
            <a:srgbClr val="FFFFFF"/>
          </a:solidFill>
          <a:ln w="38100" algn="ctr">
            <a:solidFill>
              <a:srgbClr val="000000"/>
            </a:solidFill>
            <a:round/>
            <a:headEnd/>
            <a:tailEnd/>
          </a:ln>
        </p:spPr>
        <p:txBody>
          <a:bodyPr lIns="88900" tIns="88900" rIns="88900" bIns="88900"/>
          <a:lstStyle/>
          <a:p>
            <a:pPr algn="ctr" eaLnBrk="0" hangingPunct="0"/>
            <a:r>
              <a:rPr lang="en-US" sz="2400">
                <a:solidFill>
                  <a:srgbClr val="000000"/>
                </a:solidFill>
                <a:latin typeface="Arial" charset="0"/>
              </a:rPr>
              <a:t>2</a:t>
            </a:r>
          </a:p>
        </p:txBody>
      </p:sp>
      <p:sp>
        <p:nvSpPr>
          <p:cNvPr id="2" name="Rectangle 1"/>
          <p:cNvSpPr/>
          <p:nvPr/>
        </p:nvSpPr>
        <p:spPr>
          <a:xfrm>
            <a:off x="2950128" y="1778466"/>
            <a:ext cx="6367244" cy="3416320"/>
          </a:xfrm>
          <a:prstGeom prst="rect">
            <a:avLst/>
          </a:prstGeom>
        </p:spPr>
        <p:txBody>
          <a:bodyPr wrap="square">
            <a:spAutoFit/>
          </a:bodyPr>
          <a:lstStyle/>
          <a:p>
            <a:pPr algn="ctr" eaLnBrk="0" hangingPunct="0">
              <a:lnSpc>
                <a:spcPct val="90000"/>
              </a:lnSpc>
            </a:pPr>
            <a:r>
              <a:rPr lang="en-US" sz="2000" dirty="0">
                <a:solidFill>
                  <a:srgbClr val="000000"/>
                </a:solidFill>
                <a:latin typeface="Arial" charset="0"/>
              </a:rPr>
              <a:t>Portions were reproduced with permission of SAS Institutes, </a:t>
            </a:r>
            <a:r>
              <a:rPr lang="en-US" sz="2000" dirty="0" err="1">
                <a:solidFill>
                  <a:srgbClr val="000000"/>
                </a:solidFill>
                <a:latin typeface="Arial" charset="0"/>
              </a:rPr>
              <a:t>Inc</a:t>
            </a:r>
            <a:r>
              <a:rPr lang="en-US" sz="2000" dirty="0">
                <a:solidFill>
                  <a:srgbClr val="000000"/>
                </a:solidFill>
                <a:latin typeface="Arial" charset="0"/>
              </a:rPr>
              <a:t>, Cary, NC, USA.  SAS Institute, Inc. makes no warranties with respect to these materials and disclaims all liability therefor.</a:t>
            </a:r>
          </a:p>
          <a:p>
            <a:pPr algn="ctr" eaLnBrk="0" hangingPunct="0">
              <a:lnSpc>
                <a:spcPct val="90000"/>
              </a:lnSpc>
            </a:pPr>
            <a:endParaRPr lang="en-US" sz="2000" dirty="0">
              <a:solidFill>
                <a:srgbClr val="000000"/>
              </a:solidFill>
              <a:latin typeface="Arial" charset="0"/>
            </a:endParaRPr>
          </a:p>
          <a:p>
            <a:pPr algn="ctr" eaLnBrk="0" hangingPunct="0">
              <a:lnSpc>
                <a:spcPct val="90000"/>
              </a:lnSpc>
            </a:pPr>
            <a:r>
              <a:rPr lang="en-US" sz="2000" dirty="0">
                <a:solidFill>
                  <a:srgbClr val="000000"/>
                </a:solidFill>
                <a:latin typeface="Arial" charset="0"/>
              </a:rPr>
              <a:t>SAS and all other SAS Institute Inc. product or service names are registered trademarks or trademarks of SAS Institute Inc. in the USA and other countries. ® indicates USA registration. Other brand and product names are trademarks of their respective companies. Copyright © 2009 SAS Institute Inc. Cary, NC, USA. All rights reserved.</a:t>
            </a:r>
          </a:p>
        </p:txBody>
      </p:sp>
    </p:spTree>
    <p:custDataLst>
      <p:tags r:id="rId1"/>
    </p:custDataLst>
    <p:extLst>
      <p:ext uri="{BB962C8B-B14F-4D97-AF65-F5344CB8AC3E}">
        <p14:creationId xmlns:p14="http://schemas.microsoft.com/office/powerpoint/2010/main" val="3577362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2209800" y="1071564"/>
            <a:ext cx="7848600" cy="4186237"/>
          </a:xfrm>
        </p:spPr>
        <p:txBody>
          <a:bodyPr/>
          <a:lstStyle/>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p:txBody>
      </p:sp>
      <p:sp>
        <p:nvSpPr>
          <p:cNvPr id="19461" name="Rectangle 4"/>
          <p:cNvSpPr>
            <a:spLocks noChangeArrowheads="1"/>
          </p:cNvSpPr>
          <p:nvPr/>
        </p:nvSpPr>
        <p:spPr bwMode="auto">
          <a:xfrm>
            <a:off x="2206626" y="1657350"/>
            <a:ext cx="6373813" cy="4021138"/>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gn="l" eaLnBrk="0" hangingPunct="0">
              <a:lnSpc>
                <a:spcPct val="85000"/>
              </a:lnSpc>
            </a:pPr>
            <a:r>
              <a:rPr lang="en-US" sz="2000" b="1">
                <a:solidFill>
                  <a:srgbClr val="000000"/>
                </a:solidFill>
                <a:latin typeface="Courier New" pitchFamily="49" charset="0"/>
              </a:rPr>
              <a:t>data work.NewSalesEmps;</a:t>
            </a:r>
          </a:p>
          <a:p>
            <a:pPr algn="l" eaLnBrk="0" hangingPunct="0">
              <a:lnSpc>
                <a:spcPct val="85000"/>
              </a:lnSpc>
            </a:pPr>
            <a:r>
              <a:rPr lang="en-US" sz="2000" b="1">
                <a:solidFill>
                  <a:srgbClr val="000000"/>
                </a:solidFill>
                <a:latin typeface="Courier New" pitchFamily="49" charset="0"/>
              </a:rPr>
              <a:t>   length First_Name $ 12 </a:t>
            </a:r>
          </a:p>
          <a:p>
            <a:pPr algn="l" eaLnBrk="0" hangingPunct="0">
              <a:lnSpc>
                <a:spcPct val="85000"/>
              </a:lnSpc>
            </a:pPr>
            <a:r>
              <a:rPr lang="en-US" sz="2000" b="1">
                <a:solidFill>
                  <a:srgbClr val="000000"/>
                </a:solidFill>
                <a:latin typeface="Courier New" pitchFamily="49" charset="0"/>
              </a:rPr>
              <a:t>          Last_Name $ 18 Job_Title $ 25;</a:t>
            </a:r>
          </a:p>
          <a:p>
            <a:pPr algn="l" eaLnBrk="0" hangingPunct="0">
              <a:lnSpc>
                <a:spcPct val="85000"/>
              </a:lnSpc>
            </a:pPr>
            <a:r>
              <a:rPr lang="en-US" sz="2000" b="1">
                <a:solidFill>
                  <a:srgbClr val="000000"/>
                </a:solidFill>
                <a:latin typeface="Courier New" pitchFamily="49" charset="0"/>
              </a:rPr>
              <a:t>   infile 'newemps.csv' dlm=',';</a:t>
            </a:r>
          </a:p>
          <a:p>
            <a:pPr algn="l" eaLnBrk="0" hangingPunct="0">
              <a:lnSpc>
                <a:spcPct val="85000"/>
              </a:lnSpc>
            </a:pPr>
            <a:r>
              <a:rPr lang="en-US" sz="2000" b="1">
                <a:solidFill>
                  <a:srgbClr val="000000"/>
                </a:solidFill>
                <a:latin typeface="Courier New" pitchFamily="49" charset="0"/>
              </a:rPr>
              <a:t>   input First_Name $ Last_Name $  </a:t>
            </a:r>
          </a:p>
          <a:p>
            <a:pPr algn="l" eaLnBrk="0" hangingPunct="0">
              <a:lnSpc>
                <a:spcPct val="85000"/>
              </a:lnSpc>
            </a:pPr>
            <a:r>
              <a:rPr lang="en-US" sz="2000" b="1">
                <a:solidFill>
                  <a:srgbClr val="000000"/>
                </a:solidFill>
                <a:latin typeface="Courier New" pitchFamily="49" charset="0"/>
              </a:rPr>
              <a:t>         Job_Title $ Salary;</a:t>
            </a:r>
          </a:p>
          <a:p>
            <a:pPr algn="l" eaLnBrk="0" hangingPunct="0">
              <a:lnSpc>
                <a:spcPct val="85000"/>
              </a:lnSpc>
            </a:pPr>
            <a:r>
              <a:rPr lang="en-US" sz="2000" b="1">
                <a:solidFill>
                  <a:srgbClr val="000000"/>
                </a:solidFill>
                <a:latin typeface="Courier New" pitchFamily="49" charset="0"/>
              </a:rPr>
              <a:t>run;</a:t>
            </a:r>
          </a:p>
          <a:p>
            <a:pPr algn="l" eaLnBrk="0" hangingPunct="0">
              <a:lnSpc>
                <a:spcPct val="85000"/>
              </a:lnSpc>
            </a:pPr>
            <a:endParaRPr lang="en-US" sz="2000" b="1">
              <a:solidFill>
                <a:srgbClr val="000000"/>
              </a:solidFill>
              <a:latin typeface="Courier New" pitchFamily="49" charset="0"/>
            </a:endParaRPr>
          </a:p>
          <a:p>
            <a:pPr algn="l" eaLnBrk="0" hangingPunct="0">
              <a:lnSpc>
                <a:spcPct val="85000"/>
              </a:lnSpc>
            </a:pPr>
            <a:r>
              <a:rPr lang="en-US" sz="2000" b="1">
                <a:solidFill>
                  <a:srgbClr val="000000"/>
                </a:solidFill>
                <a:latin typeface="Courier New" pitchFamily="49" charset="0"/>
              </a:rPr>
              <a:t>proc print data=work.NewSalesEmps;</a:t>
            </a:r>
          </a:p>
          <a:p>
            <a:pPr algn="l" eaLnBrk="0" hangingPunct="0">
              <a:lnSpc>
                <a:spcPct val="85000"/>
              </a:lnSpc>
            </a:pPr>
            <a:r>
              <a:rPr lang="en-US" sz="2000" b="1">
                <a:solidFill>
                  <a:srgbClr val="000000"/>
                </a:solidFill>
                <a:latin typeface="Courier New" pitchFamily="49" charset="0"/>
              </a:rPr>
              <a:t>run;</a:t>
            </a:r>
          </a:p>
          <a:p>
            <a:pPr algn="l" eaLnBrk="0" hangingPunct="0">
              <a:lnSpc>
                <a:spcPct val="85000"/>
              </a:lnSpc>
            </a:pPr>
            <a:endParaRPr lang="en-US" sz="2000" b="1">
              <a:solidFill>
                <a:srgbClr val="000000"/>
              </a:solidFill>
              <a:latin typeface="Courier New" pitchFamily="49" charset="0"/>
            </a:endParaRPr>
          </a:p>
          <a:p>
            <a:pPr algn="l" eaLnBrk="0" hangingPunct="0">
              <a:lnSpc>
                <a:spcPct val="85000"/>
              </a:lnSpc>
            </a:pPr>
            <a:r>
              <a:rPr lang="en-US" sz="2000" b="1">
                <a:solidFill>
                  <a:srgbClr val="000000"/>
                </a:solidFill>
                <a:latin typeface="Courier New" pitchFamily="49" charset="0"/>
              </a:rPr>
              <a:t>proc means data=work.NewSalesEmps;</a:t>
            </a:r>
          </a:p>
          <a:p>
            <a:pPr algn="l" eaLnBrk="0" hangingPunct="0">
              <a:lnSpc>
                <a:spcPct val="85000"/>
              </a:lnSpc>
            </a:pPr>
            <a:r>
              <a:rPr lang="en-US" sz="2000" b="1">
                <a:solidFill>
                  <a:srgbClr val="000000"/>
                </a:solidFill>
                <a:latin typeface="Courier New" pitchFamily="49" charset="0"/>
              </a:rPr>
              <a:t>   class Job_Title;</a:t>
            </a:r>
          </a:p>
          <a:p>
            <a:pPr algn="l" eaLnBrk="0" hangingPunct="0">
              <a:lnSpc>
                <a:spcPct val="85000"/>
              </a:lnSpc>
            </a:pPr>
            <a:r>
              <a:rPr lang="en-US" sz="2000" b="1">
                <a:solidFill>
                  <a:srgbClr val="000000"/>
                </a:solidFill>
                <a:latin typeface="Courier New" pitchFamily="49" charset="0"/>
              </a:rPr>
              <a:t>   var Salary;</a:t>
            </a:r>
          </a:p>
          <a:p>
            <a:pPr algn="l" eaLnBrk="0" hangingPunct="0">
              <a:lnSpc>
                <a:spcPct val="85000"/>
              </a:lnSpc>
            </a:pPr>
            <a:r>
              <a:rPr lang="en-US" sz="2000" b="1">
                <a:solidFill>
                  <a:srgbClr val="000000"/>
                </a:solidFill>
                <a:latin typeface="Courier New" pitchFamily="49" charset="0"/>
              </a:rPr>
              <a:t>run;</a:t>
            </a:r>
          </a:p>
        </p:txBody>
      </p:sp>
      <p:sp>
        <p:nvSpPr>
          <p:cNvPr id="19462" name="Text Box 5"/>
          <p:cNvSpPr txBox="1">
            <a:spLocks noChangeArrowheads="1"/>
          </p:cNvSpPr>
          <p:nvPr/>
        </p:nvSpPr>
        <p:spPr bwMode="auto">
          <a:xfrm>
            <a:off x="9469439"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0" hangingPunct="0"/>
            <a:r>
              <a:rPr lang="en-US" sz="1600" b="1">
                <a:solidFill>
                  <a:srgbClr val="000000"/>
                </a:solidFill>
              </a:rPr>
              <a:t>p102d01</a:t>
            </a:r>
          </a:p>
        </p:txBody>
      </p:sp>
      <p:sp>
        <p:nvSpPr>
          <p:cNvPr id="3" name="Title 2">
            <a:extLst>
              <a:ext uri="{FF2B5EF4-FFF2-40B4-BE49-F238E27FC236}">
                <a16:creationId xmlns:a16="http://schemas.microsoft.com/office/drawing/2014/main" id="{7668085B-4A83-00D9-8008-C4B648CD6C69}"/>
              </a:ext>
            </a:extLst>
          </p:cNvPr>
          <p:cNvSpPr>
            <a:spLocks noGrp="1"/>
          </p:cNvSpPr>
          <p:nvPr>
            <p:ph type="title"/>
          </p:nvPr>
        </p:nvSpPr>
        <p:spPr>
          <a:xfrm>
            <a:off x="697376" y="343430"/>
            <a:ext cx="10131425" cy="1456267"/>
          </a:xfrm>
        </p:spPr>
        <p:txBody>
          <a:bodyPr/>
          <a:lstStyle/>
          <a:p>
            <a:pPr marL="0" indent="0"/>
            <a:r>
              <a:rPr lang="en-US" dirty="0"/>
              <a:t> How many steps are in this program?</a:t>
            </a:r>
          </a:p>
        </p:txBody>
      </p:sp>
    </p:spTree>
    <p:custDataLst>
      <p:tags r:id="rId1"/>
    </p:custDataLst>
    <p:extLst>
      <p:ext uri="{BB962C8B-B14F-4D97-AF65-F5344CB8AC3E}">
        <p14:creationId xmlns:p14="http://schemas.microsoft.com/office/powerpoint/2010/main" val="2625607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1" y="612887"/>
            <a:ext cx="7511473" cy="1312480"/>
          </a:xfrm>
        </p:spPr>
        <p:txBody>
          <a:bodyPr/>
          <a:lstStyle/>
          <a:p>
            <a:r>
              <a:rPr lang="en-US" b="1" dirty="0"/>
              <a:t>About SAS, Inc.</a:t>
            </a:r>
            <a:endParaRPr lang="en-US" dirty="0"/>
          </a:p>
        </p:txBody>
      </p:sp>
      <p:sp>
        <p:nvSpPr>
          <p:cNvPr id="15363" name="Rectangle 3"/>
          <p:cNvSpPr>
            <a:spLocks noGrp="1" noChangeArrowheads="1"/>
          </p:cNvSpPr>
          <p:nvPr>
            <p:ph idx="1"/>
          </p:nvPr>
        </p:nvSpPr>
        <p:spPr>
          <a:xfrm>
            <a:off x="1905000" y="1371600"/>
            <a:ext cx="8610600" cy="5486400"/>
          </a:xfrm>
        </p:spPr>
        <p:txBody>
          <a:bodyPr>
            <a:normAutofit/>
          </a:bodyPr>
          <a:lstStyle/>
          <a:p>
            <a:r>
              <a:rPr lang="en-US" dirty="0"/>
              <a:t>Started in 1970s</a:t>
            </a:r>
          </a:p>
          <a:p>
            <a:r>
              <a:rPr lang="en-US" dirty="0"/>
              <a:t>Used in academia, business, and federal government (FDA) </a:t>
            </a:r>
          </a:p>
          <a:p>
            <a:r>
              <a:rPr lang="en-US" dirty="0"/>
              <a:t>Many analyses and publications use SAS</a:t>
            </a:r>
          </a:p>
          <a:p>
            <a:r>
              <a:rPr lang="en-US" dirty="0"/>
              <a:t>SAS invests extensive resources to R &amp; D</a:t>
            </a:r>
          </a:p>
          <a:p>
            <a:r>
              <a:rPr lang="en-US" dirty="0"/>
              <a:t>SAS rated as a Top 5 company to work for over many years</a:t>
            </a:r>
          </a:p>
          <a:p>
            <a:r>
              <a:rPr lang="en-US" dirty="0"/>
              <a:t>User-groups (SUGs)</a:t>
            </a:r>
          </a:p>
          <a:p>
            <a:pPr marL="857250" lvl="1" indent="-457200"/>
            <a:r>
              <a:rPr lang="en-US" dirty="0">
                <a:hlinkClick r:id="rId4"/>
              </a:rPr>
              <a:t>http://philasug.org/</a:t>
            </a:r>
            <a:r>
              <a:rPr lang="en-US" dirty="0"/>
              <a:t> </a:t>
            </a:r>
          </a:p>
          <a:p>
            <a:endParaRPr lang="en-US" dirty="0"/>
          </a:p>
          <a:p>
            <a:endParaRPr lang="en-US" dirty="0"/>
          </a:p>
        </p:txBody>
      </p:sp>
      <p:pic>
        <p:nvPicPr>
          <p:cNvPr id="15365" name="Picture 5" descr="http://www.sas.com/images/company/history/images/2000_campus_aeria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3683" y="4267200"/>
            <a:ext cx="25908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http://www.sas.com/images/company/history/images/2000_sustainabilit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9200" y="1014632"/>
            <a:ext cx="1804768" cy="18047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4531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Correct Answer</a:t>
            </a:r>
          </a:p>
        </p:txBody>
      </p:sp>
      <p:sp>
        <p:nvSpPr>
          <p:cNvPr id="12" name="Slide Number Placeholder 3"/>
          <p:cNvSpPr>
            <a:spLocks noGrp="1"/>
          </p:cNvSpPr>
          <p:nvPr>
            <p:ph type="sldNum" sz="quarter" idx="12"/>
          </p:nvPr>
        </p:nvSpPr>
        <p:spPr/>
        <p:txBody>
          <a:bodyPr/>
          <a:lstStyle/>
          <a:p>
            <a:pPr>
              <a:defRPr/>
            </a:pPr>
            <a:fld id="{C1B7D8E8-B65A-404A-ADEA-56ECCFD5D327}" type="slidenum">
              <a:rPr lang="en-US">
                <a:solidFill>
                  <a:srgbClr val="000000"/>
                </a:solidFill>
              </a:rPr>
              <a:pPr>
                <a:defRPr/>
              </a:pPr>
              <a:t>20</a:t>
            </a:fld>
            <a:endParaRPr lang="en-US" b="0" dirty="0">
              <a:solidFill>
                <a:srgbClr val="000000"/>
              </a:solidFill>
              <a:latin typeface="Times New Roman" pitchFamily="18" charset="0"/>
            </a:endParaRPr>
          </a:p>
        </p:txBody>
      </p:sp>
      <p:sp>
        <p:nvSpPr>
          <p:cNvPr id="20485" name="Rectangle 4"/>
          <p:cNvSpPr>
            <a:spLocks noChangeArrowheads="1"/>
          </p:cNvSpPr>
          <p:nvPr/>
        </p:nvSpPr>
        <p:spPr bwMode="auto">
          <a:xfrm>
            <a:off x="2206626" y="1657350"/>
            <a:ext cx="6373813" cy="4021138"/>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gn="l" eaLnBrk="0" hangingPunct="0">
              <a:lnSpc>
                <a:spcPct val="85000"/>
              </a:lnSpc>
            </a:pPr>
            <a:r>
              <a:rPr lang="en-US" sz="2000" b="1">
                <a:solidFill>
                  <a:srgbClr val="000000"/>
                </a:solidFill>
                <a:latin typeface="Courier New" pitchFamily="49" charset="0"/>
              </a:rPr>
              <a:t>data work.NewSalesEmps;</a:t>
            </a:r>
          </a:p>
          <a:p>
            <a:pPr algn="l" eaLnBrk="0" hangingPunct="0">
              <a:lnSpc>
                <a:spcPct val="85000"/>
              </a:lnSpc>
            </a:pPr>
            <a:r>
              <a:rPr lang="en-US" sz="2000" b="1">
                <a:solidFill>
                  <a:srgbClr val="000000"/>
                </a:solidFill>
                <a:latin typeface="Courier New" pitchFamily="49" charset="0"/>
              </a:rPr>
              <a:t>   length First_Name $ 12 </a:t>
            </a:r>
          </a:p>
          <a:p>
            <a:pPr algn="l" eaLnBrk="0" hangingPunct="0">
              <a:lnSpc>
                <a:spcPct val="85000"/>
              </a:lnSpc>
            </a:pPr>
            <a:r>
              <a:rPr lang="en-US" sz="2000" b="1">
                <a:solidFill>
                  <a:srgbClr val="000000"/>
                </a:solidFill>
                <a:latin typeface="Courier New" pitchFamily="49" charset="0"/>
              </a:rPr>
              <a:t>          Last_Name $ 18 Job_Title $ 25;</a:t>
            </a:r>
          </a:p>
          <a:p>
            <a:pPr algn="l" eaLnBrk="0" hangingPunct="0">
              <a:lnSpc>
                <a:spcPct val="85000"/>
              </a:lnSpc>
            </a:pPr>
            <a:r>
              <a:rPr lang="en-US" sz="2000" b="1">
                <a:solidFill>
                  <a:srgbClr val="000000"/>
                </a:solidFill>
                <a:latin typeface="Courier New" pitchFamily="49" charset="0"/>
              </a:rPr>
              <a:t>   infile 'newemps.csv' dlm=',';</a:t>
            </a:r>
          </a:p>
          <a:p>
            <a:pPr algn="l" eaLnBrk="0" hangingPunct="0">
              <a:lnSpc>
                <a:spcPct val="85000"/>
              </a:lnSpc>
            </a:pPr>
            <a:r>
              <a:rPr lang="en-US" sz="2000" b="1">
                <a:solidFill>
                  <a:srgbClr val="000000"/>
                </a:solidFill>
                <a:latin typeface="Courier New" pitchFamily="49" charset="0"/>
              </a:rPr>
              <a:t>   input First_Name $ Last_Name $  </a:t>
            </a:r>
          </a:p>
          <a:p>
            <a:pPr algn="l" eaLnBrk="0" hangingPunct="0">
              <a:lnSpc>
                <a:spcPct val="85000"/>
              </a:lnSpc>
            </a:pPr>
            <a:r>
              <a:rPr lang="en-US" sz="2000" b="1">
                <a:solidFill>
                  <a:srgbClr val="000000"/>
                </a:solidFill>
                <a:latin typeface="Courier New" pitchFamily="49" charset="0"/>
              </a:rPr>
              <a:t>         Job_Title $ Salary;</a:t>
            </a:r>
          </a:p>
          <a:p>
            <a:pPr algn="l" eaLnBrk="0" hangingPunct="0">
              <a:lnSpc>
                <a:spcPct val="85000"/>
              </a:lnSpc>
            </a:pPr>
            <a:r>
              <a:rPr lang="en-US" sz="2000" b="1">
                <a:solidFill>
                  <a:srgbClr val="000000"/>
                </a:solidFill>
                <a:latin typeface="Courier New" pitchFamily="49" charset="0"/>
              </a:rPr>
              <a:t>run;</a:t>
            </a:r>
          </a:p>
          <a:p>
            <a:pPr algn="l" eaLnBrk="0" hangingPunct="0">
              <a:lnSpc>
                <a:spcPct val="85000"/>
              </a:lnSpc>
            </a:pPr>
            <a:endParaRPr lang="en-US" sz="2000" b="1">
              <a:solidFill>
                <a:srgbClr val="000000"/>
              </a:solidFill>
              <a:latin typeface="Courier New" pitchFamily="49" charset="0"/>
            </a:endParaRPr>
          </a:p>
          <a:p>
            <a:pPr algn="l" eaLnBrk="0" hangingPunct="0">
              <a:lnSpc>
                <a:spcPct val="85000"/>
              </a:lnSpc>
            </a:pPr>
            <a:r>
              <a:rPr lang="en-US" sz="2000" b="1">
                <a:solidFill>
                  <a:srgbClr val="000000"/>
                </a:solidFill>
                <a:latin typeface="Courier New" pitchFamily="49" charset="0"/>
              </a:rPr>
              <a:t>proc print data=work.NewSalesEmps;</a:t>
            </a:r>
          </a:p>
          <a:p>
            <a:pPr algn="l" eaLnBrk="0" hangingPunct="0">
              <a:lnSpc>
                <a:spcPct val="85000"/>
              </a:lnSpc>
            </a:pPr>
            <a:r>
              <a:rPr lang="en-US" sz="2000" b="1">
                <a:solidFill>
                  <a:srgbClr val="000000"/>
                </a:solidFill>
                <a:latin typeface="Courier New" pitchFamily="49" charset="0"/>
              </a:rPr>
              <a:t>run;</a:t>
            </a:r>
          </a:p>
          <a:p>
            <a:pPr algn="l" eaLnBrk="0" hangingPunct="0">
              <a:lnSpc>
                <a:spcPct val="85000"/>
              </a:lnSpc>
            </a:pPr>
            <a:endParaRPr lang="en-US" sz="2000" b="1">
              <a:solidFill>
                <a:srgbClr val="000000"/>
              </a:solidFill>
              <a:latin typeface="Courier New" pitchFamily="49" charset="0"/>
            </a:endParaRPr>
          </a:p>
          <a:p>
            <a:pPr algn="l" eaLnBrk="0" hangingPunct="0">
              <a:lnSpc>
                <a:spcPct val="85000"/>
              </a:lnSpc>
            </a:pPr>
            <a:r>
              <a:rPr lang="en-US" sz="2000" b="1">
                <a:solidFill>
                  <a:srgbClr val="000000"/>
                </a:solidFill>
                <a:latin typeface="Courier New" pitchFamily="49" charset="0"/>
              </a:rPr>
              <a:t>proc means data=work.NewSalesEmps;</a:t>
            </a:r>
          </a:p>
          <a:p>
            <a:pPr algn="l" eaLnBrk="0" hangingPunct="0">
              <a:lnSpc>
                <a:spcPct val="85000"/>
              </a:lnSpc>
            </a:pPr>
            <a:r>
              <a:rPr lang="en-US" sz="2000" b="1">
                <a:solidFill>
                  <a:srgbClr val="000000"/>
                </a:solidFill>
                <a:latin typeface="Courier New" pitchFamily="49" charset="0"/>
              </a:rPr>
              <a:t>   class Job_Title;</a:t>
            </a:r>
          </a:p>
          <a:p>
            <a:pPr algn="l" eaLnBrk="0" hangingPunct="0">
              <a:lnSpc>
                <a:spcPct val="85000"/>
              </a:lnSpc>
            </a:pPr>
            <a:r>
              <a:rPr lang="en-US" sz="2000" b="1">
                <a:solidFill>
                  <a:srgbClr val="000000"/>
                </a:solidFill>
                <a:latin typeface="Courier New" pitchFamily="49" charset="0"/>
              </a:rPr>
              <a:t>   var Salary;</a:t>
            </a:r>
          </a:p>
          <a:p>
            <a:pPr algn="l" eaLnBrk="0" hangingPunct="0">
              <a:lnSpc>
                <a:spcPct val="85000"/>
              </a:lnSpc>
            </a:pPr>
            <a:r>
              <a:rPr lang="en-US" sz="2000" b="1">
                <a:solidFill>
                  <a:srgbClr val="000000"/>
                </a:solidFill>
                <a:latin typeface="Courier New" pitchFamily="49" charset="0"/>
              </a:rPr>
              <a:t>run;</a:t>
            </a:r>
          </a:p>
        </p:txBody>
      </p:sp>
      <p:sp>
        <p:nvSpPr>
          <p:cNvPr id="20486" name="Text Box 6"/>
          <p:cNvSpPr txBox="1">
            <a:spLocks noChangeArrowheads="1"/>
          </p:cNvSpPr>
          <p:nvPr/>
        </p:nvSpPr>
        <p:spPr bwMode="auto">
          <a:xfrm>
            <a:off x="8680450" y="2160588"/>
            <a:ext cx="977900" cy="825500"/>
          </a:xfrm>
          <a:prstGeom prst="rect">
            <a:avLst/>
          </a:prstGeom>
          <a:solidFill>
            <a:srgbClr val="FAF2BE"/>
          </a:solidFill>
          <a:ln w="38100">
            <a:solidFill>
              <a:srgbClr val="000000"/>
            </a:solidFill>
            <a:miter lim="800000"/>
            <a:headEnd type="none" w="med" len="lg"/>
            <a:tailEnd type="none" w="med" len="lg"/>
          </a:ln>
        </p:spPr>
        <p:txBody>
          <a:bodyPr lIns="88900" tIns="88900" rIns="88900" bIns="8890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0" hangingPunct="0"/>
            <a:r>
              <a:rPr lang="en-US" sz="2000" b="1">
                <a:solidFill>
                  <a:srgbClr val="000000"/>
                </a:solidFill>
              </a:rPr>
              <a:t>DATA Step</a:t>
            </a:r>
          </a:p>
        </p:txBody>
      </p:sp>
      <p:sp>
        <p:nvSpPr>
          <p:cNvPr id="20487" name="Text Box 8"/>
          <p:cNvSpPr txBox="1">
            <a:spLocks noChangeArrowheads="1"/>
          </p:cNvSpPr>
          <p:nvPr/>
        </p:nvSpPr>
        <p:spPr bwMode="auto">
          <a:xfrm>
            <a:off x="8242300" y="3595688"/>
            <a:ext cx="977900" cy="825500"/>
          </a:xfrm>
          <a:prstGeom prst="rect">
            <a:avLst/>
          </a:prstGeom>
          <a:solidFill>
            <a:srgbClr val="FAF2BE"/>
          </a:solidFill>
          <a:ln w="38100">
            <a:solidFill>
              <a:srgbClr val="000000"/>
            </a:solidFill>
            <a:miter lim="800000"/>
            <a:headEnd type="none" w="med" len="lg"/>
            <a:tailEnd type="none" w="med" len="lg"/>
          </a:ln>
        </p:spPr>
        <p:txBody>
          <a:bodyPr lIns="88900" tIns="88900" rIns="88900" bIns="8890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0" hangingPunct="0"/>
            <a:r>
              <a:rPr lang="en-US" sz="2000" b="1">
                <a:solidFill>
                  <a:srgbClr val="000000"/>
                </a:solidFill>
              </a:rPr>
              <a:t>PROCStep</a:t>
            </a:r>
          </a:p>
        </p:txBody>
      </p:sp>
      <p:sp>
        <p:nvSpPr>
          <p:cNvPr id="20488" name="Text Box 10"/>
          <p:cNvSpPr txBox="1">
            <a:spLocks noChangeArrowheads="1"/>
          </p:cNvSpPr>
          <p:nvPr/>
        </p:nvSpPr>
        <p:spPr bwMode="auto">
          <a:xfrm>
            <a:off x="8251825" y="4672013"/>
            <a:ext cx="977900" cy="825500"/>
          </a:xfrm>
          <a:prstGeom prst="rect">
            <a:avLst/>
          </a:prstGeom>
          <a:solidFill>
            <a:srgbClr val="FAF2BE"/>
          </a:solidFill>
          <a:ln w="38100">
            <a:solidFill>
              <a:srgbClr val="000000"/>
            </a:solidFill>
            <a:miter lim="800000"/>
            <a:headEnd type="none" w="med" len="lg"/>
            <a:tailEnd type="none" w="med" len="lg"/>
          </a:ln>
        </p:spPr>
        <p:txBody>
          <a:bodyPr lIns="88900" tIns="88900" rIns="88900" bIns="8890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0" hangingPunct="0"/>
            <a:r>
              <a:rPr lang="en-US" sz="2000" b="1">
                <a:solidFill>
                  <a:srgbClr val="000000"/>
                </a:solidFill>
              </a:rPr>
              <a:t>PROCStep</a:t>
            </a:r>
          </a:p>
        </p:txBody>
      </p:sp>
      <p:sp>
        <p:nvSpPr>
          <p:cNvPr id="20489" name="Text Box 11"/>
          <p:cNvSpPr txBox="1">
            <a:spLocks noChangeArrowheads="1"/>
          </p:cNvSpPr>
          <p:nvPr/>
        </p:nvSpPr>
        <p:spPr bwMode="auto">
          <a:xfrm>
            <a:off x="9469439" y="6324600"/>
            <a:ext cx="998671" cy="42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0" hangingPunct="0"/>
            <a:r>
              <a:rPr lang="en-US" sz="1600" b="1">
                <a:solidFill>
                  <a:srgbClr val="000000"/>
                </a:solidFill>
              </a:rPr>
              <a:t>p102d01</a:t>
            </a:r>
          </a:p>
        </p:txBody>
      </p:sp>
      <p:sp>
        <p:nvSpPr>
          <p:cNvPr id="20490" name="Right Brace 12"/>
          <p:cNvSpPr>
            <a:spLocks/>
          </p:cNvSpPr>
          <p:nvPr/>
        </p:nvSpPr>
        <p:spPr bwMode="auto">
          <a:xfrm>
            <a:off x="7705725" y="4443413"/>
            <a:ext cx="501650" cy="1300162"/>
          </a:xfrm>
          <a:prstGeom prst="rightBrace">
            <a:avLst>
              <a:gd name="adj1" fmla="val 8339"/>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2400">
              <a:solidFill>
                <a:srgbClr val="000000"/>
              </a:solidFill>
              <a:latin typeface="Times New Roman" pitchFamily="18" charset="0"/>
            </a:endParaRPr>
          </a:p>
        </p:txBody>
      </p:sp>
      <p:sp>
        <p:nvSpPr>
          <p:cNvPr id="20491" name="Right Brace 13"/>
          <p:cNvSpPr>
            <a:spLocks/>
          </p:cNvSpPr>
          <p:nvPr/>
        </p:nvSpPr>
        <p:spPr bwMode="auto">
          <a:xfrm>
            <a:off x="7705725" y="3722689"/>
            <a:ext cx="501650" cy="604837"/>
          </a:xfrm>
          <a:prstGeom prst="rightBrace">
            <a:avLst>
              <a:gd name="adj1" fmla="val 8339"/>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2400">
              <a:solidFill>
                <a:srgbClr val="000000"/>
              </a:solidFill>
              <a:latin typeface="Times New Roman" pitchFamily="18" charset="0"/>
            </a:endParaRPr>
          </a:p>
        </p:txBody>
      </p:sp>
      <p:sp>
        <p:nvSpPr>
          <p:cNvPr id="20492" name="Right Brace 14"/>
          <p:cNvSpPr>
            <a:spLocks/>
          </p:cNvSpPr>
          <p:nvPr/>
        </p:nvSpPr>
        <p:spPr bwMode="auto">
          <a:xfrm>
            <a:off x="8169275" y="1763714"/>
            <a:ext cx="503238" cy="1665287"/>
          </a:xfrm>
          <a:prstGeom prst="rightBrace">
            <a:avLst>
              <a:gd name="adj1" fmla="val 8319"/>
              <a:gd name="adj2" fmla="val 50000"/>
            </a:avLst>
          </a:prstGeom>
          <a:noFill/>
          <a:ln w="381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hangingPunct="0"/>
            <a:endParaRPr lang="en-US" sz="2400">
              <a:solidFill>
                <a:srgbClr val="000000"/>
              </a:solidFill>
              <a:latin typeface="Times New Roman" pitchFamily="18" charset="0"/>
            </a:endParaRPr>
          </a:p>
        </p:txBody>
      </p:sp>
    </p:spTree>
    <p:custDataLst>
      <p:tags r:id="rId1"/>
    </p:custDataLst>
    <p:extLst>
      <p:ext uri="{BB962C8B-B14F-4D97-AF65-F5344CB8AC3E}">
        <p14:creationId xmlns:p14="http://schemas.microsoft.com/office/powerpoint/2010/main" val="706363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marL="0" indent="0"/>
            <a:r>
              <a:rPr lang="en-US" dirty="0"/>
              <a:t>How does SAS detect the end of the PROC MEANS step?</a:t>
            </a:r>
          </a:p>
        </p:txBody>
      </p:sp>
      <p:sp>
        <p:nvSpPr>
          <p:cNvPr id="7" name="Slide Number Placeholder 3"/>
          <p:cNvSpPr>
            <a:spLocks noGrp="1"/>
          </p:cNvSpPr>
          <p:nvPr>
            <p:ph type="sldNum" sz="quarter" idx="12"/>
          </p:nvPr>
        </p:nvSpPr>
        <p:spPr/>
        <p:txBody>
          <a:bodyPr/>
          <a:lstStyle/>
          <a:p>
            <a:pPr>
              <a:defRPr/>
            </a:pPr>
            <a:fld id="{DA2C01DA-0C8F-4FF6-A4E4-86D03C90E61C}" type="slidenum">
              <a:rPr lang="en-US">
                <a:solidFill>
                  <a:srgbClr val="000000"/>
                </a:solidFill>
              </a:rPr>
              <a:pPr>
                <a:defRPr/>
              </a:pPr>
              <a:t>21</a:t>
            </a:fld>
            <a:endParaRPr lang="en-US" b="0" dirty="0">
              <a:solidFill>
                <a:srgbClr val="000000"/>
              </a:solidFill>
              <a:latin typeface="Times New Roman" pitchFamily="18" charset="0"/>
            </a:endParaRPr>
          </a:p>
        </p:txBody>
      </p:sp>
      <p:sp>
        <p:nvSpPr>
          <p:cNvPr id="27653" name="Rectangle 4"/>
          <p:cNvSpPr>
            <a:spLocks noChangeArrowheads="1"/>
          </p:cNvSpPr>
          <p:nvPr/>
        </p:nvSpPr>
        <p:spPr bwMode="auto">
          <a:xfrm>
            <a:off x="2909094" y="2065867"/>
            <a:ext cx="6373812" cy="3503612"/>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gn="l" eaLnBrk="0" hangingPunct="0">
              <a:lnSpc>
                <a:spcPct val="85000"/>
              </a:lnSpc>
            </a:pPr>
            <a:r>
              <a:rPr lang="en-US" sz="2000" b="1" dirty="0">
                <a:solidFill>
                  <a:srgbClr val="000000"/>
                </a:solidFill>
                <a:latin typeface="Courier New" pitchFamily="49" charset="0"/>
              </a:rPr>
              <a:t>data </a:t>
            </a:r>
            <a:r>
              <a:rPr lang="en-US" sz="2000" b="1" dirty="0" err="1">
                <a:solidFill>
                  <a:srgbClr val="000000"/>
                </a:solidFill>
                <a:latin typeface="Courier New" pitchFamily="49" charset="0"/>
              </a:rPr>
              <a:t>work.NewSalesEmps</a:t>
            </a:r>
            <a:r>
              <a:rPr lang="en-US" sz="2000" b="1" dirty="0">
                <a:solidFill>
                  <a:srgbClr val="000000"/>
                </a:solidFill>
                <a:latin typeface="Courier New" pitchFamily="49" charset="0"/>
              </a:rPr>
              <a:t>;</a:t>
            </a:r>
          </a:p>
          <a:p>
            <a:pPr algn="l" eaLnBrk="0" hangingPunct="0">
              <a:lnSpc>
                <a:spcPct val="85000"/>
              </a:lnSpc>
            </a:pPr>
            <a:r>
              <a:rPr lang="en-US" sz="2000" b="1" dirty="0">
                <a:solidFill>
                  <a:srgbClr val="000000"/>
                </a:solidFill>
                <a:latin typeface="Courier New" pitchFamily="49" charset="0"/>
              </a:rPr>
              <a:t>   length </a:t>
            </a:r>
            <a:r>
              <a:rPr lang="en-US" sz="2000" b="1" dirty="0" err="1">
                <a:solidFill>
                  <a:srgbClr val="000000"/>
                </a:solidFill>
                <a:latin typeface="Courier New" pitchFamily="49" charset="0"/>
              </a:rPr>
              <a:t>First_Name</a:t>
            </a:r>
            <a:r>
              <a:rPr lang="en-US" sz="2000" b="1" dirty="0">
                <a:solidFill>
                  <a:srgbClr val="000000"/>
                </a:solidFill>
                <a:latin typeface="Courier New" pitchFamily="49" charset="0"/>
              </a:rPr>
              <a:t> $ 12 </a:t>
            </a:r>
          </a:p>
          <a:p>
            <a:pPr algn="l" eaLnBrk="0" hangingPunct="0">
              <a:lnSpc>
                <a:spcPct val="85000"/>
              </a:lnSpc>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Last_Name</a:t>
            </a:r>
            <a:r>
              <a:rPr lang="en-US" sz="2000" b="1" dirty="0">
                <a:solidFill>
                  <a:srgbClr val="000000"/>
                </a:solidFill>
                <a:latin typeface="Courier New" pitchFamily="49" charset="0"/>
              </a:rPr>
              <a:t> $ 18 </a:t>
            </a:r>
            <a:r>
              <a:rPr lang="en-US" sz="2000" b="1" dirty="0" err="1">
                <a:solidFill>
                  <a:srgbClr val="000000"/>
                </a:solidFill>
                <a:latin typeface="Courier New" pitchFamily="49" charset="0"/>
              </a:rPr>
              <a:t>Job_Title</a:t>
            </a:r>
            <a:r>
              <a:rPr lang="en-US" sz="2000" b="1" dirty="0">
                <a:solidFill>
                  <a:srgbClr val="000000"/>
                </a:solidFill>
                <a:latin typeface="Courier New" pitchFamily="49" charset="0"/>
              </a:rPr>
              <a:t> $ 25;</a:t>
            </a:r>
          </a:p>
          <a:p>
            <a:pPr algn="l" eaLnBrk="0" hangingPunct="0">
              <a:lnSpc>
                <a:spcPct val="85000"/>
              </a:lnSpc>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infile</a:t>
            </a:r>
            <a:r>
              <a:rPr lang="en-US" sz="2000" b="1" dirty="0">
                <a:solidFill>
                  <a:srgbClr val="000000"/>
                </a:solidFill>
                <a:latin typeface="Courier New" pitchFamily="49" charset="0"/>
              </a:rPr>
              <a:t> '</a:t>
            </a:r>
            <a:r>
              <a:rPr lang="en-US" sz="2000" b="1" dirty="0" err="1">
                <a:solidFill>
                  <a:srgbClr val="000000"/>
                </a:solidFill>
                <a:latin typeface="Courier New" pitchFamily="49" charset="0"/>
              </a:rPr>
              <a:t>newemps.csv</a:t>
            </a:r>
            <a:r>
              <a:rPr lang="en-US" sz="2000" b="1" dirty="0">
                <a:solidFill>
                  <a:srgbClr val="000000"/>
                </a:solidFill>
                <a:latin typeface="Courier New" pitchFamily="49" charset="0"/>
              </a:rPr>
              <a:t>' </a:t>
            </a:r>
            <a:r>
              <a:rPr lang="en-US" sz="2000" b="1" dirty="0" err="1">
                <a:solidFill>
                  <a:srgbClr val="000000"/>
                </a:solidFill>
                <a:latin typeface="Courier New" pitchFamily="49" charset="0"/>
              </a:rPr>
              <a:t>dlm</a:t>
            </a:r>
            <a:r>
              <a:rPr lang="en-US" sz="2000" b="1" dirty="0">
                <a:solidFill>
                  <a:srgbClr val="000000"/>
                </a:solidFill>
                <a:latin typeface="Courier New" pitchFamily="49" charset="0"/>
              </a:rPr>
              <a:t>=',';</a:t>
            </a:r>
          </a:p>
          <a:p>
            <a:pPr algn="l" eaLnBrk="0" hangingPunct="0">
              <a:lnSpc>
                <a:spcPct val="85000"/>
              </a:lnSpc>
            </a:pPr>
            <a:r>
              <a:rPr lang="en-US" sz="2000" b="1" dirty="0">
                <a:solidFill>
                  <a:srgbClr val="000000"/>
                </a:solidFill>
                <a:latin typeface="Courier New" pitchFamily="49" charset="0"/>
              </a:rPr>
              <a:t>   input </a:t>
            </a:r>
            <a:r>
              <a:rPr lang="en-US" sz="2000" b="1" dirty="0" err="1">
                <a:solidFill>
                  <a:srgbClr val="000000"/>
                </a:solidFill>
                <a:latin typeface="Courier New" pitchFamily="49" charset="0"/>
              </a:rPr>
              <a:t>First_Name</a:t>
            </a:r>
            <a:r>
              <a:rPr lang="en-US" sz="2000" b="1" dirty="0">
                <a:solidFill>
                  <a:srgbClr val="000000"/>
                </a:solidFill>
                <a:latin typeface="Courier New" pitchFamily="49" charset="0"/>
              </a:rPr>
              <a:t> $ </a:t>
            </a:r>
            <a:r>
              <a:rPr lang="en-US" sz="2000" b="1" dirty="0" err="1">
                <a:solidFill>
                  <a:srgbClr val="000000"/>
                </a:solidFill>
                <a:latin typeface="Courier New" pitchFamily="49" charset="0"/>
              </a:rPr>
              <a:t>Last_Name</a:t>
            </a:r>
            <a:r>
              <a:rPr lang="en-US" sz="2000" b="1" dirty="0">
                <a:solidFill>
                  <a:srgbClr val="000000"/>
                </a:solidFill>
                <a:latin typeface="Courier New" pitchFamily="49" charset="0"/>
              </a:rPr>
              <a:t> $  </a:t>
            </a:r>
          </a:p>
          <a:p>
            <a:pPr algn="l" eaLnBrk="0" hangingPunct="0">
              <a:lnSpc>
                <a:spcPct val="85000"/>
              </a:lnSpc>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Job_Title</a:t>
            </a:r>
            <a:r>
              <a:rPr lang="en-US" sz="2000" b="1" dirty="0">
                <a:solidFill>
                  <a:srgbClr val="000000"/>
                </a:solidFill>
                <a:latin typeface="Courier New" pitchFamily="49" charset="0"/>
              </a:rPr>
              <a:t> $ Salary;</a:t>
            </a:r>
          </a:p>
          <a:p>
            <a:pPr algn="l" eaLnBrk="0" hangingPunct="0">
              <a:lnSpc>
                <a:spcPct val="85000"/>
              </a:lnSpc>
            </a:pPr>
            <a:r>
              <a:rPr lang="en-US" sz="2000" b="1" dirty="0">
                <a:solidFill>
                  <a:srgbClr val="000000"/>
                </a:solidFill>
                <a:latin typeface="Courier New" pitchFamily="49" charset="0"/>
              </a:rPr>
              <a:t>run;</a:t>
            </a:r>
          </a:p>
          <a:p>
            <a:pPr algn="l" eaLnBrk="0" hangingPunct="0">
              <a:lnSpc>
                <a:spcPct val="85000"/>
              </a:lnSpc>
            </a:pPr>
            <a:endParaRPr lang="en-US" sz="2000" b="1" dirty="0">
              <a:solidFill>
                <a:srgbClr val="000000"/>
              </a:solidFill>
              <a:latin typeface="Courier New" pitchFamily="49" charset="0"/>
            </a:endParaRPr>
          </a:p>
          <a:p>
            <a:pPr algn="l" eaLnBrk="0" hangingPunct="0">
              <a:lnSpc>
                <a:spcPct val="85000"/>
              </a:lnSpc>
            </a:pPr>
            <a:r>
              <a:rPr lang="en-US" sz="2000" b="1" dirty="0">
                <a:solidFill>
                  <a:srgbClr val="000000"/>
                </a:solidFill>
                <a:latin typeface="Courier New" pitchFamily="49" charset="0"/>
              </a:rPr>
              <a:t>proc print data=</a:t>
            </a:r>
            <a:r>
              <a:rPr lang="en-US" sz="2000" b="1" dirty="0" err="1">
                <a:solidFill>
                  <a:srgbClr val="000000"/>
                </a:solidFill>
                <a:latin typeface="Courier New" pitchFamily="49" charset="0"/>
              </a:rPr>
              <a:t>work.NewSalesEmps</a:t>
            </a:r>
            <a:r>
              <a:rPr lang="en-US" sz="2000" b="1" dirty="0">
                <a:solidFill>
                  <a:srgbClr val="000000"/>
                </a:solidFill>
                <a:latin typeface="Courier New" pitchFamily="49" charset="0"/>
              </a:rPr>
              <a:t>;</a:t>
            </a:r>
          </a:p>
          <a:p>
            <a:pPr algn="l" eaLnBrk="0" hangingPunct="0">
              <a:lnSpc>
                <a:spcPct val="85000"/>
              </a:lnSpc>
            </a:pPr>
            <a:endParaRPr lang="en-US" sz="2000" b="1" dirty="0">
              <a:solidFill>
                <a:srgbClr val="000000"/>
              </a:solidFill>
              <a:latin typeface="Courier New" pitchFamily="49" charset="0"/>
            </a:endParaRPr>
          </a:p>
          <a:p>
            <a:pPr algn="l" eaLnBrk="0" hangingPunct="0">
              <a:lnSpc>
                <a:spcPct val="85000"/>
              </a:lnSpc>
            </a:pPr>
            <a:r>
              <a:rPr lang="en-US" sz="2000" b="1" dirty="0">
                <a:solidFill>
                  <a:srgbClr val="000000"/>
                </a:solidFill>
                <a:latin typeface="Courier New" pitchFamily="49" charset="0"/>
              </a:rPr>
              <a:t>proc means data=</a:t>
            </a:r>
            <a:r>
              <a:rPr lang="en-US" sz="2000" b="1" dirty="0" err="1">
                <a:solidFill>
                  <a:srgbClr val="000000"/>
                </a:solidFill>
                <a:latin typeface="Courier New" pitchFamily="49" charset="0"/>
              </a:rPr>
              <a:t>work.NewSalesEmps</a:t>
            </a:r>
            <a:r>
              <a:rPr lang="en-US" sz="2000" b="1" dirty="0">
                <a:solidFill>
                  <a:srgbClr val="000000"/>
                </a:solidFill>
                <a:latin typeface="Courier New" pitchFamily="49" charset="0"/>
              </a:rPr>
              <a:t>;</a:t>
            </a:r>
          </a:p>
          <a:p>
            <a:pPr algn="l" eaLnBrk="0" hangingPunct="0">
              <a:lnSpc>
                <a:spcPct val="85000"/>
              </a:lnSpc>
            </a:pPr>
            <a:r>
              <a:rPr lang="en-US" sz="2000" b="1" dirty="0">
                <a:solidFill>
                  <a:srgbClr val="000000"/>
                </a:solidFill>
                <a:latin typeface="Courier New" pitchFamily="49" charset="0"/>
              </a:rPr>
              <a:t>   class </a:t>
            </a:r>
            <a:r>
              <a:rPr lang="en-US" sz="2000" b="1" dirty="0" err="1">
                <a:solidFill>
                  <a:srgbClr val="000000"/>
                </a:solidFill>
                <a:latin typeface="Courier New" pitchFamily="49" charset="0"/>
              </a:rPr>
              <a:t>Job_Title</a:t>
            </a:r>
            <a:r>
              <a:rPr lang="en-US" sz="2000" b="1" dirty="0">
                <a:solidFill>
                  <a:srgbClr val="000000"/>
                </a:solidFill>
                <a:latin typeface="Courier New" pitchFamily="49" charset="0"/>
              </a:rPr>
              <a:t>;</a:t>
            </a:r>
          </a:p>
          <a:p>
            <a:pPr algn="l" eaLnBrk="0" hangingPunct="0">
              <a:lnSpc>
                <a:spcPct val="85000"/>
              </a:lnSpc>
            </a:pPr>
            <a:r>
              <a:rPr lang="en-US" sz="2000" b="1" dirty="0">
                <a:solidFill>
                  <a:srgbClr val="000000"/>
                </a:solidFill>
                <a:latin typeface="Courier New" pitchFamily="49" charset="0"/>
              </a:rPr>
              <a:t>   var Salary;</a:t>
            </a:r>
          </a:p>
        </p:txBody>
      </p:sp>
    </p:spTree>
    <p:custDataLst>
      <p:tags r:id="rId1"/>
    </p:custDataLst>
    <p:extLst>
      <p:ext uri="{BB962C8B-B14F-4D97-AF65-F5344CB8AC3E}">
        <p14:creationId xmlns:p14="http://schemas.microsoft.com/office/powerpoint/2010/main" val="409366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209801" y="1071563"/>
            <a:ext cx="8196263" cy="5317662"/>
          </a:xfrm>
        </p:spPr>
        <p:txBody>
          <a:bodyPr>
            <a:normAutofit/>
          </a:bodyPr>
          <a:lstStyle/>
          <a:p>
            <a:pPr marL="0" indent="0"/>
            <a:r>
              <a:rPr lang="en-US" dirty="0"/>
              <a:t>SAS detect the end of the PROC MEANS step?</a:t>
            </a:r>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dirty="0"/>
          </a:p>
          <a:p>
            <a:pPr marL="0" indent="0"/>
            <a:endParaRPr lang="en-US" sz="3600" dirty="0"/>
          </a:p>
          <a:p>
            <a:pPr marL="0" indent="0"/>
            <a:endParaRPr lang="en-US" b="1" dirty="0">
              <a:solidFill>
                <a:srgbClr val="FF0000"/>
              </a:solidFill>
            </a:endParaRPr>
          </a:p>
          <a:p>
            <a:pPr marL="0" indent="0"/>
            <a:r>
              <a:rPr lang="en-US" b="1" dirty="0"/>
              <a:t>SAS does not detect the end of the PROC MEANS step. SAS needs a RUN statement to detect the end.</a:t>
            </a:r>
          </a:p>
        </p:txBody>
      </p:sp>
      <p:sp>
        <p:nvSpPr>
          <p:cNvPr id="7" name="Slide Number Placeholder 3"/>
          <p:cNvSpPr>
            <a:spLocks noGrp="1"/>
          </p:cNvSpPr>
          <p:nvPr>
            <p:ph type="sldNum" sz="quarter" idx="12"/>
          </p:nvPr>
        </p:nvSpPr>
        <p:spPr/>
        <p:txBody>
          <a:bodyPr/>
          <a:lstStyle/>
          <a:p>
            <a:pPr>
              <a:defRPr/>
            </a:pPr>
            <a:fld id="{158E5D85-013B-4E97-B769-ABABCA804977}" type="slidenum">
              <a:rPr lang="en-US">
                <a:solidFill>
                  <a:srgbClr val="000000"/>
                </a:solidFill>
              </a:rPr>
              <a:pPr>
                <a:defRPr/>
              </a:pPr>
              <a:t>22</a:t>
            </a:fld>
            <a:endParaRPr lang="en-US" b="0" dirty="0">
              <a:solidFill>
                <a:srgbClr val="000000"/>
              </a:solidFill>
              <a:latin typeface="Times New Roman" pitchFamily="18" charset="0"/>
            </a:endParaRPr>
          </a:p>
        </p:txBody>
      </p:sp>
      <p:sp>
        <p:nvSpPr>
          <p:cNvPr id="28677" name="Rectangle 4"/>
          <p:cNvSpPr>
            <a:spLocks noChangeArrowheads="1"/>
          </p:cNvSpPr>
          <p:nvPr/>
        </p:nvSpPr>
        <p:spPr bwMode="auto">
          <a:xfrm>
            <a:off x="3122613" y="1665288"/>
            <a:ext cx="6373812" cy="3503612"/>
          </a:xfrm>
          <a:prstGeom prst="rect">
            <a:avLst/>
          </a:prstGeom>
          <a:solidFill>
            <a:srgbClr val="FFFFFF"/>
          </a:solidFill>
          <a:ln w="38100">
            <a:solidFill>
              <a:schemeClr val="tx2"/>
            </a:solidFill>
            <a:miter lim="800000"/>
            <a:headEnd type="none" w="med" len="lg"/>
            <a:tailEnd type="none" w="med" len="lg"/>
          </a:ln>
        </p:spPr>
        <p:txBody>
          <a:bodyPr tIns="50800" rIns="50800" bIns="50800">
            <a:spAutoFit/>
          </a:bodyPr>
          <a:lstStyle/>
          <a:p>
            <a:pPr algn="l" eaLnBrk="0" hangingPunct="0">
              <a:lnSpc>
                <a:spcPct val="85000"/>
              </a:lnSpc>
            </a:pPr>
            <a:r>
              <a:rPr lang="en-US" sz="2000" b="1">
                <a:solidFill>
                  <a:srgbClr val="000000"/>
                </a:solidFill>
                <a:latin typeface="Courier New" pitchFamily="49" charset="0"/>
              </a:rPr>
              <a:t>data work.NewSalesEmps;</a:t>
            </a:r>
          </a:p>
          <a:p>
            <a:pPr algn="l" eaLnBrk="0" hangingPunct="0">
              <a:lnSpc>
                <a:spcPct val="85000"/>
              </a:lnSpc>
            </a:pPr>
            <a:r>
              <a:rPr lang="en-US" sz="2000" b="1">
                <a:solidFill>
                  <a:srgbClr val="000000"/>
                </a:solidFill>
                <a:latin typeface="Courier New" pitchFamily="49" charset="0"/>
              </a:rPr>
              <a:t>   length First_Name $ 12 </a:t>
            </a:r>
          </a:p>
          <a:p>
            <a:pPr algn="l" eaLnBrk="0" hangingPunct="0">
              <a:lnSpc>
                <a:spcPct val="85000"/>
              </a:lnSpc>
            </a:pPr>
            <a:r>
              <a:rPr lang="en-US" sz="2000" b="1">
                <a:solidFill>
                  <a:srgbClr val="000000"/>
                </a:solidFill>
                <a:latin typeface="Courier New" pitchFamily="49" charset="0"/>
              </a:rPr>
              <a:t>          Last_Name $ 18 Job_Title $ 25;</a:t>
            </a:r>
          </a:p>
          <a:p>
            <a:pPr algn="l" eaLnBrk="0" hangingPunct="0">
              <a:lnSpc>
                <a:spcPct val="85000"/>
              </a:lnSpc>
            </a:pPr>
            <a:r>
              <a:rPr lang="en-US" sz="2000" b="1">
                <a:solidFill>
                  <a:srgbClr val="000000"/>
                </a:solidFill>
                <a:latin typeface="Courier New" pitchFamily="49" charset="0"/>
              </a:rPr>
              <a:t>   infile 'newemps.csv' dlm=',';</a:t>
            </a:r>
          </a:p>
          <a:p>
            <a:pPr algn="l" eaLnBrk="0" hangingPunct="0">
              <a:lnSpc>
                <a:spcPct val="85000"/>
              </a:lnSpc>
            </a:pPr>
            <a:r>
              <a:rPr lang="en-US" sz="2000" b="1">
                <a:solidFill>
                  <a:srgbClr val="000000"/>
                </a:solidFill>
                <a:latin typeface="Courier New" pitchFamily="49" charset="0"/>
              </a:rPr>
              <a:t>   input First_Name $ Last_Name $  </a:t>
            </a:r>
          </a:p>
          <a:p>
            <a:pPr algn="l" eaLnBrk="0" hangingPunct="0">
              <a:lnSpc>
                <a:spcPct val="85000"/>
              </a:lnSpc>
            </a:pPr>
            <a:r>
              <a:rPr lang="en-US" sz="2000" b="1">
                <a:solidFill>
                  <a:srgbClr val="000000"/>
                </a:solidFill>
                <a:latin typeface="Courier New" pitchFamily="49" charset="0"/>
              </a:rPr>
              <a:t>         Job_Title $ Salary;</a:t>
            </a:r>
          </a:p>
          <a:p>
            <a:pPr algn="l" eaLnBrk="0" hangingPunct="0">
              <a:lnSpc>
                <a:spcPct val="85000"/>
              </a:lnSpc>
            </a:pPr>
            <a:r>
              <a:rPr lang="en-US" sz="2000" b="1">
                <a:solidFill>
                  <a:srgbClr val="000000"/>
                </a:solidFill>
                <a:latin typeface="Courier New" pitchFamily="49" charset="0"/>
              </a:rPr>
              <a:t>run;</a:t>
            </a:r>
          </a:p>
          <a:p>
            <a:pPr algn="l" eaLnBrk="0" hangingPunct="0">
              <a:lnSpc>
                <a:spcPct val="85000"/>
              </a:lnSpc>
            </a:pPr>
            <a:endParaRPr lang="en-US" sz="2000" b="1">
              <a:solidFill>
                <a:srgbClr val="000000"/>
              </a:solidFill>
              <a:latin typeface="Courier New" pitchFamily="49" charset="0"/>
            </a:endParaRPr>
          </a:p>
          <a:p>
            <a:pPr algn="l" eaLnBrk="0" hangingPunct="0">
              <a:lnSpc>
                <a:spcPct val="85000"/>
              </a:lnSpc>
            </a:pPr>
            <a:r>
              <a:rPr lang="en-US" sz="2000" b="1">
                <a:solidFill>
                  <a:srgbClr val="000000"/>
                </a:solidFill>
                <a:latin typeface="Courier New" pitchFamily="49" charset="0"/>
              </a:rPr>
              <a:t>proc print data=work.NewSalesEmps;</a:t>
            </a:r>
          </a:p>
          <a:p>
            <a:pPr algn="l" eaLnBrk="0" hangingPunct="0">
              <a:lnSpc>
                <a:spcPct val="85000"/>
              </a:lnSpc>
            </a:pPr>
            <a:endParaRPr lang="en-US" sz="2000" b="1">
              <a:solidFill>
                <a:srgbClr val="000000"/>
              </a:solidFill>
              <a:latin typeface="Courier New" pitchFamily="49" charset="0"/>
            </a:endParaRPr>
          </a:p>
          <a:p>
            <a:pPr algn="l" eaLnBrk="0" hangingPunct="0">
              <a:lnSpc>
                <a:spcPct val="85000"/>
              </a:lnSpc>
            </a:pPr>
            <a:r>
              <a:rPr lang="en-US" sz="2000" b="1">
                <a:solidFill>
                  <a:srgbClr val="000000"/>
                </a:solidFill>
                <a:latin typeface="Courier New" pitchFamily="49" charset="0"/>
              </a:rPr>
              <a:t>proc means data=work.NewSalesEmps;</a:t>
            </a:r>
          </a:p>
          <a:p>
            <a:pPr algn="l" eaLnBrk="0" hangingPunct="0">
              <a:lnSpc>
                <a:spcPct val="85000"/>
              </a:lnSpc>
            </a:pPr>
            <a:r>
              <a:rPr lang="en-US" sz="2000" b="1">
                <a:solidFill>
                  <a:srgbClr val="000000"/>
                </a:solidFill>
                <a:latin typeface="Courier New" pitchFamily="49" charset="0"/>
              </a:rPr>
              <a:t>   class Job_Title;</a:t>
            </a:r>
          </a:p>
          <a:p>
            <a:pPr algn="l" eaLnBrk="0" hangingPunct="0">
              <a:lnSpc>
                <a:spcPct val="85000"/>
              </a:lnSpc>
            </a:pPr>
            <a:r>
              <a:rPr lang="en-US" sz="2000" b="1">
                <a:solidFill>
                  <a:srgbClr val="000000"/>
                </a:solidFill>
                <a:latin typeface="Courier New" pitchFamily="49" charset="0"/>
              </a:rPr>
              <a:t>   var Salary;</a:t>
            </a:r>
          </a:p>
        </p:txBody>
      </p:sp>
      <p:pic>
        <p:nvPicPr>
          <p:cNvPr id="28678" name="Picture 9" descr="Picture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09851" y="1652588"/>
            <a:ext cx="65087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94573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marL="0" indent="0"/>
            <a:r>
              <a:rPr lang="en-US" dirty="0"/>
              <a:t>How many statements are in the DATA step?</a:t>
            </a:r>
          </a:p>
        </p:txBody>
      </p:sp>
      <p:sp>
        <p:nvSpPr>
          <p:cNvPr id="19459" name="Rectangle 3"/>
          <p:cNvSpPr>
            <a:spLocks noGrp="1" noChangeArrowheads="1"/>
          </p:cNvSpPr>
          <p:nvPr>
            <p:ph idx="1"/>
          </p:nvPr>
        </p:nvSpPr>
        <p:spPr/>
        <p:txBody>
          <a:bodyPr/>
          <a:lstStyle/>
          <a:p>
            <a:pPr marL="0" indent="0"/>
            <a:endParaRPr lang="en-US" sz="800" b="1" dirty="0"/>
          </a:p>
          <a:p>
            <a:pPr marL="566738" lvl="1" indent="-452438">
              <a:buSzTx/>
              <a:buFont typeface="Wingdings" pitchFamily="2" charset="2"/>
              <a:buAutoNum type="alphaLcPeriod"/>
            </a:pPr>
            <a:r>
              <a:rPr lang="en-US" dirty="0"/>
              <a:t>1</a:t>
            </a:r>
          </a:p>
          <a:p>
            <a:pPr marL="566738" lvl="1" indent="-452438">
              <a:buSzTx/>
              <a:buFont typeface="Wingdings" pitchFamily="2" charset="2"/>
              <a:buAutoNum type="alphaLcPeriod"/>
            </a:pPr>
            <a:r>
              <a:rPr lang="en-US" dirty="0"/>
              <a:t>3</a:t>
            </a:r>
          </a:p>
          <a:p>
            <a:pPr marL="566738" lvl="1" indent="-452438">
              <a:buSzTx/>
              <a:buFont typeface="Wingdings" pitchFamily="2" charset="2"/>
              <a:buAutoNum type="alphaLcPeriod"/>
            </a:pPr>
            <a:r>
              <a:rPr lang="en-US" dirty="0"/>
              <a:t>5</a:t>
            </a:r>
          </a:p>
          <a:p>
            <a:pPr marL="566738" lvl="1" indent="-452438">
              <a:buSzTx/>
              <a:buFont typeface="Wingdings" pitchFamily="2" charset="2"/>
              <a:buAutoNum type="alphaLcPeriod"/>
            </a:pPr>
            <a:r>
              <a:rPr lang="en-US" dirty="0"/>
              <a:t>7</a:t>
            </a:r>
          </a:p>
        </p:txBody>
      </p:sp>
      <p:sp>
        <p:nvSpPr>
          <p:cNvPr id="5" name="Slide Number Placeholder 3"/>
          <p:cNvSpPr>
            <a:spLocks noGrp="1"/>
          </p:cNvSpPr>
          <p:nvPr>
            <p:ph type="sldNum" sz="quarter" idx="12"/>
          </p:nvPr>
        </p:nvSpPr>
        <p:spPr/>
        <p:txBody>
          <a:bodyPr/>
          <a:lstStyle/>
          <a:p>
            <a:pPr>
              <a:defRPr/>
            </a:pPr>
            <a:fld id="{DB0A058E-9D6D-4296-8163-F436D0CD272B}" type="slidenum">
              <a:rPr lang="en-US">
                <a:solidFill>
                  <a:srgbClr val="000000"/>
                </a:solidFill>
              </a:rPr>
              <a:pPr>
                <a:defRPr/>
              </a:pPr>
              <a:t>23</a:t>
            </a:fld>
            <a:endParaRPr lang="en-US" b="0" dirty="0">
              <a:solidFill>
                <a:srgbClr val="000000"/>
              </a:solidFill>
              <a:latin typeface="Times New Roman" pitchFamily="18" charset="0"/>
            </a:endParaRPr>
          </a:p>
        </p:txBody>
      </p:sp>
      <p:sp>
        <p:nvSpPr>
          <p:cNvPr id="19461" name="Rectangle 4"/>
          <p:cNvSpPr>
            <a:spLocks noChangeArrowheads="1"/>
          </p:cNvSpPr>
          <p:nvPr/>
        </p:nvSpPr>
        <p:spPr bwMode="auto">
          <a:xfrm>
            <a:off x="2251276" y="3275715"/>
            <a:ext cx="7467600" cy="2317750"/>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eaLnBrk="0" hangingPunct="0">
              <a:lnSpc>
                <a:spcPct val="85000"/>
              </a:lnSpc>
            </a:pPr>
            <a:r>
              <a:rPr lang="en-US" sz="2400" b="1" dirty="0">
                <a:solidFill>
                  <a:srgbClr val="000000"/>
                </a:solidFill>
                <a:latin typeface="Courier New" pitchFamily="49" charset="0"/>
              </a:rPr>
              <a:t>data </a:t>
            </a:r>
            <a:r>
              <a:rPr lang="en-US" sz="2400" b="1" dirty="0" err="1">
                <a:solidFill>
                  <a:srgbClr val="000000"/>
                </a:solidFill>
                <a:latin typeface="Courier New" pitchFamily="49" charset="0"/>
              </a:rPr>
              <a:t>work.NewSalesEmps</a:t>
            </a:r>
            <a:r>
              <a:rPr lang="en-US" sz="2400" b="1" dirty="0">
                <a:solidFill>
                  <a:srgbClr val="000000"/>
                </a:solidFill>
                <a:latin typeface="Courier New" pitchFamily="49" charset="0"/>
              </a:rPr>
              <a:t>;</a:t>
            </a:r>
          </a:p>
          <a:p>
            <a:pPr eaLnBrk="0" hangingPunct="0">
              <a:lnSpc>
                <a:spcPct val="85000"/>
              </a:lnSpc>
            </a:pPr>
            <a:r>
              <a:rPr lang="en-US" sz="2400" b="1" dirty="0">
                <a:solidFill>
                  <a:srgbClr val="000000"/>
                </a:solidFill>
                <a:latin typeface="Courier New" pitchFamily="49" charset="0"/>
              </a:rPr>
              <a:t>   length </a:t>
            </a:r>
            <a:r>
              <a:rPr lang="en-US" sz="2400" b="1" dirty="0" err="1">
                <a:solidFill>
                  <a:srgbClr val="000000"/>
                </a:solidFill>
                <a:latin typeface="Courier New" pitchFamily="49" charset="0"/>
              </a:rPr>
              <a:t>First_Name</a:t>
            </a:r>
            <a:r>
              <a:rPr lang="en-US" sz="2400" b="1" dirty="0">
                <a:solidFill>
                  <a:srgbClr val="000000"/>
                </a:solidFill>
                <a:latin typeface="Courier New" pitchFamily="49" charset="0"/>
              </a:rPr>
              <a:t> $ 12 </a:t>
            </a:r>
          </a:p>
          <a:p>
            <a:pPr eaLnBrk="0" hangingPunct="0">
              <a:lnSpc>
                <a:spcPct val="85000"/>
              </a:lnSpc>
            </a:pPr>
            <a:r>
              <a:rPr lang="en-US" sz="2400" b="1" dirty="0">
                <a:solidFill>
                  <a:srgbClr val="000000"/>
                </a:solidFill>
                <a:latin typeface="Courier New" pitchFamily="49" charset="0"/>
              </a:rPr>
              <a:t>          </a:t>
            </a:r>
            <a:r>
              <a:rPr lang="en-US" sz="2400" b="1" dirty="0" err="1">
                <a:solidFill>
                  <a:srgbClr val="000000"/>
                </a:solidFill>
                <a:latin typeface="Courier New" pitchFamily="49" charset="0"/>
              </a:rPr>
              <a:t>Last_Name</a:t>
            </a:r>
            <a:r>
              <a:rPr lang="en-US" sz="2400" b="1" dirty="0">
                <a:solidFill>
                  <a:srgbClr val="000000"/>
                </a:solidFill>
                <a:latin typeface="Courier New" pitchFamily="49" charset="0"/>
              </a:rPr>
              <a:t> $ 18 </a:t>
            </a:r>
            <a:r>
              <a:rPr lang="en-US" sz="2400" b="1" dirty="0" err="1">
                <a:solidFill>
                  <a:srgbClr val="000000"/>
                </a:solidFill>
                <a:latin typeface="Courier New" pitchFamily="49" charset="0"/>
              </a:rPr>
              <a:t>Job_Title</a:t>
            </a:r>
            <a:r>
              <a:rPr lang="en-US" sz="2400" b="1" dirty="0">
                <a:solidFill>
                  <a:srgbClr val="000000"/>
                </a:solidFill>
                <a:latin typeface="Courier New" pitchFamily="49" charset="0"/>
              </a:rPr>
              <a:t> $ 25;</a:t>
            </a:r>
          </a:p>
          <a:p>
            <a:pPr eaLnBrk="0" hangingPunct="0">
              <a:lnSpc>
                <a:spcPct val="85000"/>
              </a:lnSpc>
            </a:pPr>
            <a:r>
              <a:rPr lang="en-US" sz="2400" b="1" dirty="0">
                <a:solidFill>
                  <a:srgbClr val="000000"/>
                </a:solidFill>
                <a:latin typeface="Courier New" pitchFamily="49" charset="0"/>
              </a:rPr>
              <a:t>   </a:t>
            </a:r>
            <a:r>
              <a:rPr lang="en-US" sz="2400" b="1" dirty="0" err="1">
                <a:solidFill>
                  <a:srgbClr val="000000"/>
                </a:solidFill>
                <a:latin typeface="Courier New" pitchFamily="49" charset="0"/>
              </a:rPr>
              <a:t>infile</a:t>
            </a:r>
            <a:r>
              <a:rPr lang="en-US" sz="2400" b="1" dirty="0">
                <a:solidFill>
                  <a:srgbClr val="000000"/>
                </a:solidFill>
                <a:latin typeface="Courier New" pitchFamily="49" charset="0"/>
              </a:rPr>
              <a:t> '</a:t>
            </a:r>
            <a:r>
              <a:rPr lang="en-US" sz="2400" b="1" dirty="0" err="1">
                <a:solidFill>
                  <a:srgbClr val="000000"/>
                </a:solidFill>
                <a:latin typeface="Courier New" pitchFamily="49" charset="0"/>
              </a:rPr>
              <a:t>newemps.csv</a:t>
            </a:r>
            <a:r>
              <a:rPr lang="en-US" sz="2400" b="1" dirty="0">
                <a:solidFill>
                  <a:srgbClr val="000000"/>
                </a:solidFill>
                <a:latin typeface="Courier New" pitchFamily="49" charset="0"/>
              </a:rPr>
              <a:t>' </a:t>
            </a:r>
            <a:r>
              <a:rPr lang="en-US" sz="2400" b="1" dirty="0" err="1">
                <a:solidFill>
                  <a:srgbClr val="000000"/>
                </a:solidFill>
                <a:latin typeface="Courier New" pitchFamily="49" charset="0"/>
              </a:rPr>
              <a:t>dlm</a:t>
            </a:r>
            <a:r>
              <a:rPr lang="en-US" sz="2400" b="1" dirty="0">
                <a:solidFill>
                  <a:srgbClr val="000000"/>
                </a:solidFill>
                <a:latin typeface="Courier New" pitchFamily="49" charset="0"/>
              </a:rPr>
              <a:t>=',';</a:t>
            </a:r>
          </a:p>
          <a:p>
            <a:pPr eaLnBrk="0" hangingPunct="0">
              <a:lnSpc>
                <a:spcPct val="85000"/>
              </a:lnSpc>
            </a:pPr>
            <a:r>
              <a:rPr lang="en-US" sz="2400" b="1" dirty="0">
                <a:solidFill>
                  <a:srgbClr val="000000"/>
                </a:solidFill>
                <a:latin typeface="Courier New" pitchFamily="49" charset="0"/>
              </a:rPr>
              <a:t>   input </a:t>
            </a:r>
            <a:r>
              <a:rPr lang="en-US" sz="2400" b="1" dirty="0" err="1">
                <a:solidFill>
                  <a:srgbClr val="000000"/>
                </a:solidFill>
                <a:latin typeface="Courier New" pitchFamily="49" charset="0"/>
              </a:rPr>
              <a:t>First_Name</a:t>
            </a:r>
            <a:r>
              <a:rPr lang="en-US" sz="2400" b="1" dirty="0">
                <a:solidFill>
                  <a:srgbClr val="000000"/>
                </a:solidFill>
                <a:latin typeface="Courier New" pitchFamily="49" charset="0"/>
              </a:rPr>
              <a:t> $ </a:t>
            </a:r>
            <a:r>
              <a:rPr lang="en-US" sz="2400" b="1" dirty="0" err="1">
                <a:solidFill>
                  <a:srgbClr val="000000"/>
                </a:solidFill>
                <a:latin typeface="Courier New" pitchFamily="49" charset="0"/>
              </a:rPr>
              <a:t>Last_Name</a:t>
            </a:r>
            <a:r>
              <a:rPr lang="en-US" sz="2400" b="1" dirty="0">
                <a:solidFill>
                  <a:srgbClr val="000000"/>
                </a:solidFill>
                <a:latin typeface="Courier New" pitchFamily="49" charset="0"/>
              </a:rPr>
              <a:t> $  </a:t>
            </a:r>
          </a:p>
          <a:p>
            <a:pPr eaLnBrk="0" hangingPunct="0">
              <a:lnSpc>
                <a:spcPct val="85000"/>
              </a:lnSpc>
            </a:pPr>
            <a:r>
              <a:rPr lang="en-US" sz="2400" b="1" dirty="0">
                <a:solidFill>
                  <a:srgbClr val="000000"/>
                </a:solidFill>
                <a:latin typeface="Courier New" pitchFamily="49" charset="0"/>
              </a:rPr>
              <a:t>         </a:t>
            </a:r>
            <a:r>
              <a:rPr lang="en-US" sz="2400" b="1" dirty="0" err="1">
                <a:solidFill>
                  <a:srgbClr val="000000"/>
                </a:solidFill>
                <a:latin typeface="Courier New" pitchFamily="49" charset="0"/>
              </a:rPr>
              <a:t>Job_Title</a:t>
            </a:r>
            <a:r>
              <a:rPr lang="en-US" sz="2400" b="1" dirty="0">
                <a:solidFill>
                  <a:srgbClr val="000000"/>
                </a:solidFill>
                <a:latin typeface="Courier New" pitchFamily="49" charset="0"/>
              </a:rPr>
              <a:t> $ Salary;</a:t>
            </a:r>
          </a:p>
          <a:p>
            <a:pPr eaLnBrk="0" hangingPunct="0">
              <a:lnSpc>
                <a:spcPct val="85000"/>
              </a:lnSpc>
            </a:pPr>
            <a:r>
              <a:rPr lang="en-US" sz="2400" b="1" dirty="0">
                <a:solidFill>
                  <a:srgbClr val="000000"/>
                </a:solidFill>
                <a:latin typeface="Courier New" pitchFamily="49" charset="0"/>
              </a:rPr>
              <a:t>run;</a:t>
            </a:r>
          </a:p>
        </p:txBody>
      </p:sp>
    </p:spTree>
    <p:custDataLst>
      <p:tags r:id="rId1"/>
    </p:custDataLst>
    <p:extLst>
      <p:ext uri="{BB962C8B-B14F-4D97-AF65-F5344CB8AC3E}">
        <p14:creationId xmlns:p14="http://schemas.microsoft.com/office/powerpoint/2010/main" val="2966074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marL="0" indent="0"/>
            <a:r>
              <a:rPr lang="en-US" dirty="0"/>
              <a:t>How many statements are in the DATA step?</a:t>
            </a:r>
          </a:p>
        </p:txBody>
      </p:sp>
      <p:sp>
        <p:nvSpPr>
          <p:cNvPr id="20483" name="Rectangle 3"/>
          <p:cNvSpPr>
            <a:spLocks noGrp="1" noChangeArrowheads="1"/>
          </p:cNvSpPr>
          <p:nvPr>
            <p:ph idx="1"/>
          </p:nvPr>
        </p:nvSpPr>
        <p:spPr/>
        <p:txBody>
          <a:bodyPr/>
          <a:lstStyle/>
          <a:p>
            <a:pPr marL="0" indent="0"/>
            <a:endParaRPr lang="en-US" sz="800" b="1" dirty="0"/>
          </a:p>
          <a:p>
            <a:pPr marL="566738" lvl="1" indent="-452438">
              <a:buSzTx/>
              <a:buFont typeface="Wingdings" pitchFamily="2" charset="2"/>
              <a:buAutoNum type="alphaLcPeriod"/>
            </a:pPr>
            <a:r>
              <a:rPr lang="en-US" dirty="0"/>
              <a:t>1</a:t>
            </a:r>
          </a:p>
          <a:p>
            <a:pPr marL="566738" lvl="1" indent="-452438">
              <a:buSzTx/>
              <a:buFont typeface="Wingdings" pitchFamily="2" charset="2"/>
              <a:buAutoNum type="alphaLcPeriod"/>
            </a:pPr>
            <a:r>
              <a:rPr lang="en-US" dirty="0"/>
              <a:t>3</a:t>
            </a:r>
          </a:p>
          <a:p>
            <a:pPr marL="566738" lvl="1" indent="-452438">
              <a:buSzTx/>
              <a:buFont typeface="Wingdings" pitchFamily="2" charset="2"/>
              <a:buAutoNum type="alphaLcPeriod"/>
            </a:pPr>
            <a:r>
              <a:rPr lang="en-US" dirty="0"/>
              <a:t>5</a:t>
            </a:r>
          </a:p>
          <a:p>
            <a:pPr marL="566738" lvl="1" indent="-452438">
              <a:buSzTx/>
              <a:buFont typeface="Wingdings" pitchFamily="2" charset="2"/>
              <a:buAutoNum type="alphaLcPeriod"/>
            </a:pPr>
            <a:r>
              <a:rPr lang="en-US" dirty="0"/>
              <a:t>7</a:t>
            </a:r>
          </a:p>
        </p:txBody>
      </p:sp>
      <p:sp>
        <p:nvSpPr>
          <p:cNvPr id="16" name="Slide Number Placeholder 3"/>
          <p:cNvSpPr>
            <a:spLocks noGrp="1"/>
          </p:cNvSpPr>
          <p:nvPr>
            <p:ph type="sldNum" sz="quarter" idx="12"/>
          </p:nvPr>
        </p:nvSpPr>
        <p:spPr/>
        <p:txBody>
          <a:bodyPr/>
          <a:lstStyle/>
          <a:p>
            <a:pPr>
              <a:defRPr/>
            </a:pPr>
            <a:fld id="{44AF5896-92DB-4B8F-84E7-A02C6D91BFEB}" type="slidenum">
              <a:rPr lang="en-US">
                <a:solidFill>
                  <a:srgbClr val="000000"/>
                </a:solidFill>
              </a:rPr>
              <a:pPr>
                <a:defRPr/>
              </a:pPr>
              <a:t>24</a:t>
            </a:fld>
            <a:endParaRPr lang="en-US" b="0" dirty="0">
              <a:solidFill>
                <a:srgbClr val="000000"/>
              </a:solidFill>
              <a:latin typeface="Times New Roman" pitchFamily="18" charset="0"/>
            </a:endParaRPr>
          </a:p>
        </p:txBody>
      </p:sp>
      <p:sp>
        <p:nvSpPr>
          <p:cNvPr id="20487" name="Oval 7"/>
          <p:cNvSpPr>
            <a:spLocks noChangeArrowheads="1"/>
          </p:cNvSpPr>
          <p:nvPr/>
        </p:nvSpPr>
        <p:spPr bwMode="auto">
          <a:xfrm>
            <a:off x="1136649" y="4067175"/>
            <a:ext cx="476250" cy="476250"/>
          </a:xfrm>
          <a:prstGeom prst="ellipse">
            <a:avLst/>
          </a:prstGeom>
          <a:noFill/>
          <a:ln w="38100">
            <a:solidFill>
              <a:srgbClr val="FF0000"/>
            </a:solidFill>
            <a:round/>
            <a:headEnd type="none" w="med" len="lg"/>
            <a:tailEnd type="none" w="med" len="lg"/>
          </a:ln>
          <a:extLst>
            <a:ext uri="{909E8E84-426E-40DD-AFC4-6F175D3DCCD1}">
              <a14:hiddenFill xmlns:a14="http://schemas.microsoft.com/office/drawing/2010/main">
                <a:solidFill>
                  <a:srgbClr val="FFFFFF"/>
                </a:solidFill>
              </a14:hiddenFill>
            </a:ext>
          </a:extLst>
        </p:spPr>
        <p:txBody>
          <a:bodyPr wrap="none" lIns="88900" tIns="88900" rIns="88900" bIns="88900" anchor="ctr"/>
          <a:lstStyle/>
          <a:p>
            <a:pPr algn="ctr" eaLnBrk="0" hangingPunct="0"/>
            <a:endParaRPr lang="en-US" sz="2000" noProof="1">
              <a:solidFill>
                <a:srgbClr val="000000"/>
              </a:solidFill>
              <a:latin typeface="Arial" charset="0"/>
            </a:endParaRPr>
          </a:p>
        </p:txBody>
      </p:sp>
      <p:grpSp>
        <p:nvGrpSpPr>
          <p:cNvPr id="2" name="Group 1"/>
          <p:cNvGrpSpPr/>
          <p:nvPr/>
        </p:nvGrpSpPr>
        <p:grpSpPr>
          <a:xfrm>
            <a:off x="2270196" y="3384550"/>
            <a:ext cx="7467600" cy="2317750"/>
            <a:chOff x="753610" y="3854450"/>
            <a:chExt cx="7467600" cy="2317750"/>
          </a:xfrm>
        </p:grpSpPr>
        <p:sp>
          <p:nvSpPr>
            <p:cNvPr id="20486" name="Rectangle 6"/>
            <p:cNvSpPr>
              <a:spLocks noChangeArrowheads="1"/>
            </p:cNvSpPr>
            <p:nvPr/>
          </p:nvSpPr>
          <p:spPr bwMode="auto">
            <a:xfrm>
              <a:off x="753610" y="3854450"/>
              <a:ext cx="7467600" cy="2317750"/>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eaLnBrk="0" hangingPunct="0">
                <a:lnSpc>
                  <a:spcPct val="85000"/>
                </a:lnSpc>
              </a:pPr>
              <a:r>
                <a:rPr lang="en-US" sz="2400" b="1" dirty="0">
                  <a:solidFill>
                    <a:srgbClr val="000000"/>
                  </a:solidFill>
                  <a:latin typeface="Courier New" pitchFamily="49" charset="0"/>
                </a:rPr>
                <a:t>data </a:t>
              </a:r>
              <a:r>
                <a:rPr lang="en-US" sz="2400" b="1" dirty="0" err="1">
                  <a:solidFill>
                    <a:srgbClr val="000000"/>
                  </a:solidFill>
                  <a:latin typeface="Courier New" pitchFamily="49" charset="0"/>
                </a:rPr>
                <a:t>work.NewSalesEmps</a:t>
              </a:r>
              <a:r>
                <a:rPr lang="en-US" sz="2400" b="1" dirty="0">
                  <a:solidFill>
                    <a:srgbClr val="000000"/>
                  </a:solidFill>
                  <a:latin typeface="Courier New" pitchFamily="49" charset="0"/>
                </a:rPr>
                <a:t>;</a:t>
              </a:r>
            </a:p>
            <a:p>
              <a:pPr eaLnBrk="0" hangingPunct="0">
                <a:lnSpc>
                  <a:spcPct val="85000"/>
                </a:lnSpc>
              </a:pPr>
              <a:r>
                <a:rPr lang="en-US" sz="2400" b="1" dirty="0">
                  <a:solidFill>
                    <a:srgbClr val="000000"/>
                  </a:solidFill>
                  <a:latin typeface="Courier New" pitchFamily="49" charset="0"/>
                </a:rPr>
                <a:t>   length </a:t>
              </a:r>
              <a:r>
                <a:rPr lang="en-US" sz="2400" b="1" dirty="0" err="1">
                  <a:solidFill>
                    <a:srgbClr val="000000"/>
                  </a:solidFill>
                  <a:latin typeface="Courier New" pitchFamily="49" charset="0"/>
                </a:rPr>
                <a:t>First_Name</a:t>
              </a:r>
              <a:r>
                <a:rPr lang="en-US" sz="2400" b="1" dirty="0">
                  <a:solidFill>
                    <a:srgbClr val="000000"/>
                  </a:solidFill>
                  <a:latin typeface="Courier New" pitchFamily="49" charset="0"/>
                </a:rPr>
                <a:t> $ 12 </a:t>
              </a:r>
            </a:p>
            <a:p>
              <a:pPr eaLnBrk="0" hangingPunct="0">
                <a:lnSpc>
                  <a:spcPct val="85000"/>
                </a:lnSpc>
              </a:pPr>
              <a:r>
                <a:rPr lang="en-US" sz="2400" b="1" dirty="0">
                  <a:solidFill>
                    <a:srgbClr val="000000"/>
                  </a:solidFill>
                  <a:latin typeface="Courier New" pitchFamily="49" charset="0"/>
                </a:rPr>
                <a:t>          </a:t>
              </a:r>
              <a:r>
                <a:rPr lang="en-US" sz="2400" b="1" dirty="0" err="1">
                  <a:solidFill>
                    <a:srgbClr val="000000"/>
                  </a:solidFill>
                  <a:latin typeface="Courier New" pitchFamily="49" charset="0"/>
                </a:rPr>
                <a:t>Last_Name</a:t>
              </a:r>
              <a:r>
                <a:rPr lang="en-US" sz="2400" b="1" dirty="0">
                  <a:solidFill>
                    <a:srgbClr val="000000"/>
                  </a:solidFill>
                  <a:latin typeface="Courier New" pitchFamily="49" charset="0"/>
                </a:rPr>
                <a:t> $ 18 </a:t>
              </a:r>
              <a:r>
                <a:rPr lang="en-US" sz="2400" b="1" dirty="0" err="1">
                  <a:solidFill>
                    <a:srgbClr val="000000"/>
                  </a:solidFill>
                  <a:latin typeface="Courier New" pitchFamily="49" charset="0"/>
                </a:rPr>
                <a:t>Job_Title</a:t>
              </a:r>
              <a:r>
                <a:rPr lang="en-US" sz="2400" b="1" dirty="0">
                  <a:solidFill>
                    <a:srgbClr val="000000"/>
                  </a:solidFill>
                  <a:latin typeface="Courier New" pitchFamily="49" charset="0"/>
                </a:rPr>
                <a:t> $ 25;</a:t>
              </a:r>
            </a:p>
            <a:p>
              <a:pPr eaLnBrk="0" hangingPunct="0">
                <a:lnSpc>
                  <a:spcPct val="85000"/>
                </a:lnSpc>
              </a:pPr>
              <a:r>
                <a:rPr lang="en-US" sz="2400" b="1" dirty="0">
                  <a:solidFill>
                    <a:srgbClr val="000000"/>
                  </a:solidFill>
                  <a:latin typeface="Courier New" pitchFamily="49" charset="0"/>
                </a:rPr>
                <a:t>   </a:t>
              </a:r>
              <a:r>
                <a:rPr lang="en-US" sz="2400" b="1" dirty="0" err="1">
                  <a:solidFill>
                    <a:srgbClr val="000000"/>
                  </a:solidFill>
                  <a:latin typeface="Courier New" pitchFamily="49" charset="0"/>
                </a:rPr>
                <a:t>infile</a:t>
              </a:r>
              <a:r>
                <a:rPr lang="en-US" sz="2400" b="1" dirty="0">
                  <a:solidFill>
                    <a:srgbClr val="000000"/>
                  </a:solidFill>
                  <a:latin typeface="Courier New" pitchFamily="49" charset="0"/>
                </a:rPr>
                <a:t> 'newemps.csv' </a:t>
              </a:r>
              <a:r>
                <a:rPr lang="en-US" sz="2400" b="1" dirty="0" err="1">
                  <a:solidFill>
                    <a:srgbClr val="000000"/>
                  </a:solidFill>
                  <a:latin typeface="Courier New" pitchFamily="49" charset="0"/>
                </a:rPr>
                <a:t>dlm</a:t>
              </a:r>
              <a:r>
                <a:rPr lang="en-US" sz="2400" b="1" dirty="0">
                  <a:solidFill>
                    <a:srgbClr val="000000"/>
                  </a:solidFill>
                  <a:latin typeface="Courier New" pitchFamily="49" charset="0"/>
                </a:rPr>
                <a:t>=',';</a:t>
              </a:r>
            </a:p>
            <a:p>
              <a:pPr eaLnBrk="0" hangingPunct="0">
                <a:lnSpc>
                  <a:spcPct val="85000"/>
                </a:lnSpc>
              </a:pPr>
              <a:r>
                <a:rPr lang="en-US" sz="2400" b="1" dirty="0">
                  <a:solidFill>
                    <a:srgbClr val="000000"/>
                  </a:solidFill>
                  <a:latin typeface="Courier New" pitchFamily="49" charset="0"/>
                </a:rPr>
                <a:t>   input </a:t>
              </a:r>
              <a:r>
                <a:rPr lang="en-US" sz="2400" b="1" dirty="0" err="1">
                  <a:solidFill>
                    <a:srgbClr val="000000"/>
                  </a:solidFill>
                  <a:latin typeface="Courier New" pitchFamily="49" charset="0"/>
                </a:rPr>
                <a:t>First_Name</a:t>
              </a:r>
              <a:r>
                <a:rPr lang="en-US" sz="2400" b="1" dirty="0">
                  <a:solidFill>
                    <a:srgbClr val="000000"/>
                  </a:solidFill>
                  <a:latin typeface="Courier New" pitchFamily="49" charset="0"/>
                </a:rPr>
                <a:t> $ </a:t>
              </a:r>
              <a:r>
                <a:rPr lang="en-US" sz="2400" b="1" dirty="0" err="1">
                  <a:solidFill>
                    <a:srgbClr val="000000"/>
                  </a:solidFill>
                  <a:latin typeface="Courier New" pitchFamily="49" charset="0"/>
                </a:rPr>
                <a:t>Last_Name</a:t>
              </a:r>
              <a:r>
                <a:rPr lang="en-US" sz="2400" b="1" dirty="0">
                  <a:solidFill>
                    <a:srgbClr val="000000"/>
                  </a:solidFill>
                  <a:latin typeface="Courier New" pitchFamily="49" charset="0"/>
                </a:rPr>
                <a:t> $  </a:t>
              </a:r>
            </a:p>
            <a:p>
              <a:pPr eaLnBrk="0" hangingPunct="0">
                <a:lnSpc>
                  <a:spcPct val="85000"/>
                </a:lnSpc>
              </a:pPr>
              <a:r>
                <a:rPr lang="en-US" sz="2400" b="1" dirty="0">
                  <a:solidFill>
                    <a:srgbClr val="000000"/>
                  </a:solidFill>
                  <a:latin typeface="Courier New" pitchFamily="49" charset="0"/>
                </a:rPr>
                <a:t>         </a:t>
              </a:r>
              <a:r>
                <a:rPr lang="en-US" sz="2400" b="1" dirty="0" err="1">
                  <a:solidFill>
                    <a:srgbClr val="000000"/>
                  </a:solidFill>
                  <a:latin typeface="Courier New" pitchFamily="49" charset="0"/>
                </a:rPr>
                <a:t>Job_Title</a:t>
              </a:r>
              <a:r>
                <a:rPr lang="en-US" sz="2400" b="1" dirty="0">
                  <a:solidFill>
                    <a:srgbClr val="000000"/>
                  </a:solidFill>
                  <a:latin typeface="Courier New" pitchFamily="49" charset="0"/>
                </a:rPr>
                <a:t> $ Salary;</a:t>
              </a:r>
            </a:p>
            <a:p>
              <a:pPr eaLnBrk="0" hangingPunct="0">
                <a:lnSpc>
                  <a:spcPct val="85000"/>
                </a:lnSpc>
              </a:pPr>
              <a:r>
                <a:rPr lang="en-US" sz="2400" b="1" dirty="0">
                  <a:solidFill>
                    <a:srgbClr val="000000"/>
                  </a:solidFill>
                  <a:latin typeface="Courier New" pitchFamily="49" charset="0"/>
                </a:rPr>
                <a:t>run;</a:t>
              </a:r>
            </a:p>
          </p:txBody>
        </p:sp>
        <p:sp>
          <p:nvSpPr>
            <p:cNvPr id="20488" name="Rectangle 8"/>
            <p:cNvSpPr>
              <a:spLocks noChangeArrowheads="1"/>
            </p:cNvSpPr>
            <p:nvPr>
              <p:custDataLst>
                <p:tags r:id="rId2"/>
              </p:custDataLst>
            </p:nvPr>
          </p:nvSpPr>
          <p:spPr bwMode="auto">
            <a:xfrm>
              <a:off x="810565" y="3898900"/>
              <a:ext cx="755650"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ctr" eaLnBrk="0" hangingPunct="0"/>
              <a:endParaRPr lang="en-US" sz="2400">
                <a:solidFill>
                  <a:srgbClr val="000000"/>
                </a:solidFill>
                <a:latin typeface="Arial" charset="0"/>
              </a:endParaRPr>
            </a:p>
          </p:txBody>
        </p:sp>
        <p:sp>
          <p:nvSpPr>
            <p:cNvPr id="20489" name="Rectangle 9"/>
            <p:cNvSpPr>
              <a:spLocks noChangeArrowheads="1"/>
            </p:cNvSpPr>
            <p:nvPr>
              <p:custDataLst>
                <p:tags r:id="rId3"/>
              </p:custDataLst>
            </p:nvPr>
          </p:nvSpPr>
          <p:spPr bwMode="auto">
            <a:xfrm>
              <a:off x="1381919" y="4232275"/>
              <a:ext cx="1120775"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ctr" eaLnBrk="0" hangingPunct="0"/>
              <a:endParaRPr lang="en-US" sz="2400">
                <a:solidFill>
                  <a:srgbClr val="000000"/>
                </a:solidFill>
                <a:latin typeface="Arial" charset="0"/>
              </a:endParaRPr>
            </a:p>
          </p:txBody>
        </p:sp>
        <p:sp>
          <p:nvSpPr>
            <p:cNvPr id="20490" name="Rectangle 10"/>
            <p:cNvSpPr>
              <a:spLocks noChangeArrowheads="1"/>
            </p:cNvSpPr>
            <p:nvPr>
              <p:custDataLst>
                <p:tags r:id="rId4"/>
              </p:custDataLst>
            </p:nvPr>
          </p:nvSpPr>
          <p:spPr bwMode="auto">
            <a:xfrm>
              <a:off x="1376291" y="4804578"/>
              <a:ext cx="1120775"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ctr" eaLnBrk="0" hangingPunct="0"/>
              <a:endParaRPr lang="en-US" sz="2400">
                <a:solidFill>
                  <a:srgbClr val="000000"/>
                </a:solidFill>
                <a:latin typeface="Arial" charset="0"/>
              </a:endParaRPr>
            </a:p>
          </p:txBody>
        </p:sp>
        <p:sp>
          <p:nvSpPr>
            <p:cNvPr id="20491" name="Rectangle 11"/>
            <p:cNvSpPr>
              <a:spLocks noChangeArrowheads="1"/>
            </p:cNvSpPr>
            <p:nvPr>
              <p:custDataLst>
                <p:tags r:id="rId5"/>
              </p:custDataLst>
            </p:nvPr>
          </p:nvSpPr>
          <p:spPr bwMode="auto">
            <a:xfrm>
              <a:off x="1376291" y="5137953"/>
              <a:ext cx="938212"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ctr" eaLnBrk="0" hangingPunct="0"/>
              <a:endParaRPr lang="en-US" sz="2400">
                <a:solidFill>
                  <a:srgbClr val="000000"/>
                </a:solidFill>
                <a:latin typeface="Arial" charset="0"/>
              </a:endParaRPr>
            </a:p>
          </p:txBody>
        </p:sp>
        <p:sp>
          <p:nvSpPr>
            <p:cNvPr id="20492" name="Rectangle 12"/>
            <p:cNvSpPr>
              <a:spLocks noChangeArrowheads="1"/>
            </p:cNvSpPr>
            <p:nvPr>
              <p:custDataLst>
                <p:tags r:id="rId6"/>
              </p:custDataLst>
            </p:nvPr>
          </p:nvSpPr>
          <p:spPr bwMode="auto">
            <a:xfrm>
              <a:off x="810565" y="5795963"/>
              <a:ext cx="755650" cy="336550"/>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ctr" eaLnBrk="0" hangingPunct="0"/>
              <a:endParaRPr lang="en-US" sz="2400">
                <a:solidFill>
                  <a:srgbClr val="000000"/>
                </a:solidFill>
                <a:latin typeface="Arial" charset="0"/>
              </a:endParaRPr>
            </a:p>
          </p:txBody>
        </p:sp>
      </p:grpSp>
    </p:spTree>
    <p:custDataLst>
      <p:tags r:id="rId1"/>
    </p:custDataLst>
    <p:extLst>
      <p:ext uri="{BB962C8B-B14F-4D97-AF65-F5344CB8AC3E}">
        <p14:creationId xmlns:p14="http://schemas.microsoft.com/office/powerpoint/2010/main" val="13387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en-US" dirty="0"/>
              <a:t>This program has three syntax errors. What are the errors?</a:t>
            </a:r>
            <a:br>
              <a:rPr lang="en-US" dirty="0"/>
            </a:br>
            <a:endParaRPr lang="en-US" dirty="0"/>
          </a:p>
        </p:txBody>
      </p:sp>
      <p:sp>
        <p:nvSpPr>
          <p:cNvPr id="6" name="Slide Number Placeholder 3"/>
          <p:cNvSpPr>
            <a:spLocks noGrp="1"/>
          </p:cNvSpPr>
          <p:nvPr>
            <p:ph type="sldNum" sz="quarter" idx="12"/>
          </p:nvPr>
        </p:nvSpPr>
        <p:spPr/>
        <p:txBody>
          <a:bodyPr/>
          <a:lstStyle/>
          <a:p>
            <a:pPr>
              <a:defRPr/>
            </a:pPr>
            <a:fld id="{B20CF8E0-3E02-477A-B70D-C1E2A99E919B}" type="slidenum">
              <a:rPr lang="en-US">
                <a:solidFill>
                  <a:srgbClr val="000000"/>
                </a:solidFill>
              </a:rPr>
              <a:pPr>
                <a:defRPr/>
              </a:pPr>
              <a:t>25</a:t>
            </a:fld>
            <a:endParaRPr lang="en-US" b="0" dirty="0">
              <a:solidFill>
                <a:srgbClr val="000000"/>
              </a:solidFill>
              <a:latin typeface="Times New Roman" pitchFamily="18" charset="0"/>
            </a:endParaRPr>
          </a:p>
        </p:txBody>
      </p:sp>
      <p:sp>
        <p:nvSpPr>
          <p:cNvPr id="38917" name="Rectangle 4"/>
          <p:cNvSpPr>
            <a:spLocks noChangeArrowheads="1"/>
          </p:cNvSpPr>
          <p:nvPr/>
        </p:nvSpPr>
        <p:spPr bwMode="auto">
          <a:xfrm>
            <a:off x="2209800" y="2133600"/>
            <a:ext cx="7162800" cy="4021138"/>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eaLnBrk="0" hangingPunct="0">
              <a:lnSpc>
                <a:spcPct val="85000"/>
              </a:lnSpc>
            </a:pPr>
            <a:r>
              <a:rPr lang="en-US" sz="2000" b="1" dirty="0" err="1">
                <a:solidFill>
                  <a:srgbClr val="000000"/>
                </a:solidFill>
                <a:latin typeface="Courier New" pitchFamily="49" charset="0"/>
              </a:rPr>
              <a:t>daat</a:t>
            </a:r>
            <a:r>
              <a:rPr lang="en-US" sz="2000" b="1" dirty="0">
                <a:solidFill>
                  <a:srgbClr val="000000"/>
                </a:solidFill>
                <a:latin typeface="Courier New" pitchFamily="49" charset="0"/>
              </a:rPr>
              <a:t> </a:t>
            </a:r>
            <a:r>
              <a:rPr lang="en-US" sz="2000" b="1" dirty="0" err="1">
                <a:solidFill>
                  <a:srgbClr val="000000"/>
                </a:solidFill>
                <a:latin typeface="Courier New" pitchFamily="49" charset="0"/>
              </a:rPr>
              <a:t>work.NewSalesEmps</a:t>
            </a:r>
            <a:r>
              <a:rPr lang="en-US" sz="2000" b="1" dirty="0">
                <a:solidFill>
                  <a:srgbClr val="000000"/>
                </a:solidFill>
                <a:latin typeface="Courier New" pitchFamily="49" charset="0"/>
              </a:rPr>
              <a:t>;</a:t>
            </a:r>
          </a:p>
          <a:p>
            <a:pPr eaLnBrk="0" hangingPunct="0">
              <a:lnSpc>
                <a:spcPct val="85000"/>
              </a:lnSpc>
            </a:pPr>
            <a:r>
              <a:rPr lang="en-US" sz="2000" b="1" dirty="0">
                <a:solidFill>
                  <a:srgbClr val="000000"/>
                </a:solidFill>
                <a:latin typeface="Courier New" pitchFamily="49" charset="0"/>
              </a:rPr>
              <a:t>   length </a:t>
            </a:r>
            <a:r>
              <a:rPr lang="en-US" sz="2000" b="1" dirty="0" err="1">
                <a:solidFill>
                  <a:srgbClr val="000000"/>
                </a:solidFill>
                <a:latin typeface="Courier New" pitchFamily="49" charset="0"/>
              </a:rPr>
              <a:t>First_Name</a:t>
            </a:r>
            <a:r>
              <a:rPr lang="en-US" sz="2000" b="1" dirty="0">
                <a:solidFill>
                  <a:srgbClr val="000000"/>
                </a:solidFill>
                <a:latin typeface="Courier New" pitchFamily="49" charset="0"/>
              </a:rPr>
              <a:t> $ 12 </a:t>
            </a:r>
          </a:p>
          <a:p>
            <a:pPr eaLnBrk="0" hangingPunct="0">
              <a:lnSpc>
                <a:spcPct val="85000"/>
              </a:lnSpc>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Last_Name</a:t>
            </a:r>
            <a:r>
              <a:rPr lang="en-US" sz="2000" b="1" dirty="0">
                <a:solidFill>
                  <a:srgbClr val="000000"/>
                </a:solidFill>
                <a:latin typeface="Courier New" pitchFamily="49" charset="0"/>
              </a:rPr>
              <a:t> $ 18 </a:t>
            </a:r>
            <a:r>
              <a:rPr lang="en-US" sz="2000" b="1" dirty="0" err="1">
                <a:solidFill>
                  <a:srgbClr val="000000"/>
                </a:solidFill>
                <a:latin typeface="Courier New" pitchFamily="49" charset="0"/>
              </a:rPr>
              <a:t>Job_Title</a:t>
            </a:r>
            <a:r>
              <a:rPr lang="en-US" sz="2000" b="1" dirty="0">
                <a:solidFill>
                  <a:srgbClr val="000000"/>
                </a:solidFill>
                <a:latin typeface="Courier New" pitchFamily="49" charset="0"/>
              </a:rPr>
              <a:t> $ 25;</a:t>
            </a:r>
          </a:p>
          <a:p>
            <a:pPr eaLnBrk="0" hangingPunct="0">
              <a:lnSpc>
                <a:spcPct val="85000"/>
              </a:lnSpc>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infile</a:t>
            </a:r>
            <a:r>
              <a:rPr lang="en-US" sz="2000" b="1" dirty="0">
                <a:solidFill>
                  <a:srgbClr val="000000"/>
                </a:solidFill>
                <a:latin typeface="Courier New" pitchFamily="49" charset="0"/>
              </a:rPr>
              <a:t> '</a:t>
            </a:r>
            <a:r>
              <a:rPr lang="en-US" sz="2000" b="1" dirty="0" err="1">
                <a:solidFill>
                  <a:srgbClr val="000000"/>
                </a:solidFill>
                <a:latin typeface="Courier New" pitchFamily="49" charset="0"/>
              </a:rPr>
              <a:t>newemps.csv</a:t>
            </a:r>
            <a:r>
              <a:rPr lang="en-US" sz="2000" b="1" dirty="0">
                <a:solidFill>
                  <a:srgbClr val="000000"/>
                </a:solidFill>
                <a:latin typeface="Courier New" pitchFamily="49" charset="0"/>
              </a:rPr>
              <a:t>' </a:t>
            </a:r>
            <a:r>
              <a:rPr lang="en-US" sz="2000" b="1" dirty="0" err="1">
                <a:solidFill>
                  <a:srgbClr val="000000"/>
                </a:solidFill>
                <a:latin typeface="Courier New" pitchFamily="49" charset="0"/>
              </a:rPr>
              <a:t>dlm</a:t>
            </a:r>
            <a:r>
              <a:rPr lang="en-US" sz="2000" b="1" dirty="0">
                <a:solidFill>
                  <a:srgbClr val="000000"/>
                </a:solidFill>
                <a:latin typeface="Courier New" pitchFamily="49" charset="0"/>
              </a:rPr>
              <a:t>=',';</a:t>
            </a:r>
          </a:p>
          <a:p>
            <a:pPr eaLnBrk="0" hangingPunct="0">
              <a:lnSpc>
                <a:spcPct val="85000"/>
              </a:lnSpc>
            </a:pPr>
            <a:r>
              <a:rPr lang="en-US" sz="2000" b="1" dirty="0">
                <a:solidFill>
                  <a:srgbClr val="000000"/>
                </a:solidFill>
                <a:latin typeface="Courier New" pitchFamily="49" charset="0"/>
              </a:rPr>
              <a:t>   input </a:t>
            </a:r>
            <a:r>
              <a:rPr lang="en-US" sz="2000" b="1" dirty="0" err="1">
                <a:solidFill>
                  <a:srgbClr val="000000"/>
                </a:solidFill>
                <a:latin typeface="Courier New" pitchFamily="49" charset="0"/>
              </a:rPr>
              <a:t>First_Name</a:t>
            </a:r>
            <a:r>
              <a:rPr lang="en-US" sz="2000" b="1" dirty="0">
                <a:solidFill>
                  <a:srgbClr val="000000"/>
                </a:solidFill>
                <a:latin typeface="Courier New" pitchFamily="49" charset="0"/>
              </a:rPr>
              <a:t> $ </a:t>
            </a:r>
            <a:r>
              <a:rPr lang="en-US" sz="2000" b="1" dirty="0" err="1">
                <a:solidFill>
                  <a:srgbClr val="000000"/>
                </a:solidFill>
                <a:latin typeface="Courier New" pitchFamily="49" charset="0"/>
              </a:rPr>
              <a:t>Last_Name</a:t>
            </a:r>
            <a:r>
              <a:rPr lang="en-US" sz="2000" b="1" dirty="0">
                <a:solidFill>
                  <a:srgbClr val="000000"/>
                </a:solidFill>
                <a:latin typeface="Courier New" pitchFamily="49" charset="0"/>
              </a:rPr>
              <a:t> $  </a:t>
            </a:r>
          </a:p>
          <a:p>
            <a:pPr eaLnBrk="0" hangingPunct="0">
              <a:lnSpc>
                <a:spcPct val="85000"/>
              </a:lnSpc>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Job_Title</a:t>
            </a:r>
            <a:r>
              <a:rPr lang="en-US" sz="2000" b="1" dirty="0">
                <a:solidFill>
                  <a:srgbClr val="000000"/>
                </a:solidFill>
                <a:latin typeface="Courier New" pitchFamily="49" charset="0"/>
              </a:rPr>
              <a:t> $ Salary;</a:t>
            </a:r>
          </a:p>
          <a:p>
            <a:pPr eaLnBrk="0" hangingPunct="0">
              <a:lnSpc>
                <a:spcPct val="85000"/>
              </a:lnSpc>
            </a:pPr>
            <a:r>
              <a:rPr lang="en-US" sz="2000" b="1" dirty="0">
                <a:solidFill>
                  <a:srgbClr val="000000"/>
                </a:solidFill>
                <a:latin typeface="Courier New" pitchFamily="49" charset="0"/>
              </a:rPr>
              <a:t>run;</a:t>
            </a:r>
          </a:p>
          <a:p>
            <a:pPr eaLnBrk="0" hangingPunct="0">
              <a:lnSpc>
                <a:spcPct val="85000"/>
              </a:lnSpc>
            </a:pPr>
            <a:endParaRPr lang="en-US" sz="2000" b="1" dirty="0">
              <a:solidFill>
                <a:srgbClr val="000000"/>
              </a:solidFill>
              <a:latin typeface="Courier New" pitchFamily="49" charset="0"/>
            </a:endParaRPr>
          </a:p>
          <a:p>
            <a:pPr eaLnBrk="0" hangingPunct="0">
              <a:lnSpc>
                <a:spcPct val="85000"/>
              </a:lnSpc>
            </a:pPr>
            <a:r>
              <a:rPr lang="en-US" sz="2000" b="1" dirty="0">
                <a:solidFill>
                  <a:srgbClr val="000000"/>
                </a:solidFill>
                <a:latin typeface="Courier New" pitchFamily="49" charset="0"/>
              </a:rPr>
              <a:t>proc print data=</a:t>
            </a:r>
            <a:r>
              <a:rPr lang="en-US" sz="2000" b="1" dirty="0" err="1">
                <a:solidFill>
                  <a:srgbClr val="000000"/>
                </a:solidFill>
                <a:latin typeface="Courier New" pitchFamily="49" charset="0"/>
              </a:rPr>
              <a:t>work.NewSalesEmps</a:t>
            </a:r>
            <a:endParaRPr lang="en-US" sz="2000" b="1" dirty="0">
              <a:solidFill>
                <a:srgbClr val="000000"/>
              </a:solidFill>
              <a:latin typeface="Courier New" pitchFamily="49" charset="0"/>
            </a:endParaRPr>
          </a:p>
          <a:p>
            <a:pPr eaLnBrk="0" hangingPunct="0">
              <a:lnSpc>
                <a:spcPct val="85000"/>
              </a:lnSpc>
            </a:pPr>
            <a:r>
              <a:rPr lang="en-US" sz="2000" b="1" dirty="0">
                <a:solidFill>
                  <a:srgbClr val="000000"/>
                </a:solidFill>
                <a:latin typeface="Courier New" pitchFamily="49" charset="0"/>
              </a:rPr>
              <a:t>run;</a:t>
            </a:r>
          </a:p>
          <a:p>
            <a:pPr eaLnBrk="0" hangingPunct="0">
              <a:lnSpc>
                <a:spcPct val="85000"/>
              </a:lnSpc>
            </a:pPr>
            <a:endParaRPr lang="en-US" sz="2000" b="1" dirty="0">
              <a:solidFill>
                <a:srgbClr val="000000"/>
              </a:solidFill>
              <a:latin typeface="Courier New" pitchFamily="49" charset="0"/>
            </a:endParaRPr>
          </a:p>
          <a:p>
            <a:pPr eaLnBrk="0" hangingPunct="0">
              <a:lnSpc>
                <a:spcPct val="85000"/>
              </a:lnSpc>
            </a:pPr>
            <a:r>
              <a:rPr lang="en-US" sz="2000" b="1" dirty="0">
                <a:solidFill>
                  <a:srgbClr val="000000"/>
                </a:solidFill>
                <a:latin typeface="Courier New" pitchFamily="49" charset="0"/>
              </a:rPr>
              <a:t>proc means data=</a:t>
            </a:r>
            <a:r>
              <a:rPr lang="en-US" sz="2000" b="1" dirty="0" err="1">
                <a:solidFill>
                  <a:srgbClr val="000000"/>
                </a:solidFill>
                <a:latin typeface="Courier New" pitchFamily="49" charset="0"/>
              </a:rPr>
              <a:t>work.NewSalesEmps</a:t>
            </a:r>
            <a:r>
              <a:rPr lang="en-US" sz="2000" b="1" dirty="0">
                <a:solidFill>
                  <a:srgbClr val="000000"/>
                </a:solidFill>
                <a:latin typeface="Courier New" pitchFamily="49" charset="0"/>
              </a:rPr>
              <a:t> average max;</a:t>
            </a:r>
          </a:p>
          <a:p>
            <a:pPr eaLnBrk="0" hangingPunct="0">
              <a:lnSpc>
                <a:spcPct val="85000"/>
              </a:lnSpc>
            </a:pPr>
            <a:r>
              <a:rPr lang="en-US" sz="2000" b="1" dirty="0">
                <a:solidFill>
                  <a:srgbClr val="000000"/>
                </a:solidFill>
                <a:latin typeface="Courier New" pitchFamily="49" charset="0"/>
              </a:rPr>
              <a:t>   class </a:t>
            </a:r>
            <a:r>
              <a:rPr lang="en-US" sz="2000" b="1" dirty="0" err="1">
                <a:solidFill>
                  <a:srgbClr val="000000"/>
                </a:solidFill>
                <a:latin typeface="Courier New" pitchFamily="49" charset="0"/>
              </a:rPr>
              <a:t>Job_Title</a:t>
            </a:r>
            <a:r>
              <a:rPr lang="en-US" sz="2000" b="1" dirty="0">
                <a:solidFill>
                  <a:srgbClr val="000000"/>
                </a:solidFill>
                <a:latin typeface="Courier New" pitchFamily="49" charset="0"/>
              </a:rPr>
              <a:t>;</a:t>
            </a:r>
          </a:p>
          <a:p>
            <a:pPr eaLnBrk="0" hangingPunct="0">
              <a:lnSpc>
                <a:spcPct val="85000"/>
              </a:lnSpc>
            </a:pPr>
            <a:r>
              <a:rPr lang="en-US" sz="2000" b="1" dirty="0">
                <a:solidFill>
                  <a:srgbClr val="000000"/>
                </a:solidFill>
                <a:latin typeface="Courier New" pitchFamily="49" charset="0"/>
              </a:rPr>
              <a:t>   var Salary;</a:t>
            </a:r>
          </a:p>
          <a:p>
            <a:pPr eaLnBrk="0" hangingPunct="0">
              <a:lnSpc>
                <a:spcPct val="85000"/>
              </a:lnSpc>
            </a:pPr>
            <a:r>
              <a:rPr lang="en-US" sz="2000" b="1" dirty="0">
                <a:solidFill>
                  <a:srgbClr val="000000"/>
                </a:solidFill>
                <a:latin typeface="Courier New" pitchFamily="49" charset="0"/>
              </a:rPr>
              <a:t>run;</a:t>
            </a:r>
          </a:p>
        </p:txBody>
      </p:sp>
      <p:sp>
        <p:nvSpPr>
          <p:cNvPr id="38918" name="Text Box 5"/>
          <p:cNvSpPr txBox="1">
            <a:spLocks noChangeArrowheads="1"/>
          </p:cNvSpPr>
          <p:nvPr/>
        </p:nvSpPr>
        <p:spPr bwMode="auto">
          <a:xfrm>
            <a:off x="9467851" y="6324601"/>
            <a:ext cx="9890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0" hangingPunct="0"/>
            <a:r>
              <a:rPr lang="en-US" sz="1600" b="1">
                <a:solidFill>
                  <a:srgbClr val="000000"/>
                </a:solidFill>
              </a:rPr>
              <a:t>p103d03</a:t>
            </a:r>
          </a:p>
        </p:txBody>
      </p:sp>
    </p:spTree>
    <p:custDataLst>
      <p:tags r:id="rId1"/>
    </p:custDataLst>
    <p:extLst>
      <p:ext uri="{BB962C8B-B14F-4D97-AF65-F5344CB8AC3E}">
        <p14:creationId xmlns:p14="http://schemas.microsoft.com/office/powerpoint/2010/main" val="324458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1558A-80FA-557D-5119-497FFAE7D442}"/>
            </a:ext>
          </a:extLst>
        </p:cNvPr>
        <p:cNvGrpSpPr/>
        <p:nvPr/>
      </p:nvGrpSpPr>
      <p:grpSpPr>
        <a:xfrm>
          <a:off x="0" y="0"/>
          <a:ext cx="0" cy="0"/>
          <a:chOff x="0" y="0"/>
          <a:chExt cx="0" cy="0"/>
        </a:xfrm>
      </p:grpSpPr>
      <p:sp>
        <p:nvSpPr>
          <p:cNvPr id="38914" name="Rectangle 2">
            <a:extLst>
              <a:ext uri="{FF2B5EF4-FFF2-40B4-BE49-F238E27FC236}">
                <a16:creationId xmlns:a16="http://schemas.microsoft.com/office/drawing/2014/main" id="{726EDDB9-70C9-3629-258E-80689C62FD30}"/>
              </a:ext>
            </a:extLst>
          </p:cNvPr>
          <p:cNvSpPr>
            <a:spLocks noGrp="1" noChangeArrowheads="1"/>
          </p:cNvSpPr>
          <p:nvPr>
            <p:ph type="title"/>
          </p:nvPr>
        </p:nvSpPr>
        <p:spPr/>
        <p:txBody>
          <a:bodyPr>
            <a:normAutofit fontScale="90000"/>
          </a:bodyPr>
          <a:lstStyle/>
          <a:p>
            <a:r>
              <a:rPr lang="en-US" dirty="0"/>
              <a:t>This program has three syntax errors. What are the errors?</a:t>
            </a:r>
            <a:br>
              <a:rPr lang="en-US" dirty="0"/>
            </a:br>
            <a:endParaRPr lang="en-US" dirty="0"/>
          </a:p>
        </p:txBody>
      </p:sp>
      <p:sp>
        <p:nvSpPr>
          <p:cNvPr id="6" name="Slide Number Placeholder 3">
            <a:extLst>
              <a:ext uri="{FF2B5EF4-FFF2-40B4-BE49-F238E27FC236}">
                <a16:creationId xmlns:a16="http://schemas.microsoft.com/office/drawing/2014/main" id="{06E50988-A031-33B2-13A9-60191071D71A}"/>
              </a:ext>
            </a:extLst>
          </p:cNvPr>
          <p:cNvSpPr>
            <a:spLocks noGrp="1"/>
          </p:cNvSpPr>
          <p:nvPr>
            <p:ph type="sldNum" sz="quarter" idx="12"/>
          </p:nvPr>
        </p:nvSpPr>
        <p:spPr/>
        <p:txBody>
          <a:bodyPr/>
          <a:lstStyle/>
          <a:p>
            <a:pPr>
              <a:defRPr/>
            </a:pPr>
            <a:fld id="{B20CF8E0-3E02-477A-B70D-C1E2A99E919B}" type="slidenum">
              <a:rPr lang="en-US">
                <a:solidFill>
                  <a:srgbClr val="000000"/>
                </a:solidFill>
              </a:rPr>
              <a:pPr>
                <a:defRPr/>
              </a:pPr>
              <a:t>26</a:t>
            </a:fld>
            <a:endParaRPr lang="en-US" b="0" dirty="0">
              <a:solidFill>
                <a:srgbClr val="000000"/>
              </a:solidFill>
              <a:latin typeface="Times New Roman" pitchFamily="18" charset="0"/>
            </a:endParaRPr>
          </a:p>
        </p:txBody>
      </p:sp>
      <p:sp>
        <p:nvSpPr>
          <p:cNvPr id="38917" name="Rectangle 4">
            <a:extLst>
              <a:ext uri="{FF2B5EF4-FFF2-40B4-BE49-F238E27FC236}">
                <a16:creationId xmlns:a16="http://schemas.microsoft.com/office/drawing/2014/main" id="{4CEB9BCD-7D01-8BFA-F4B4-26AE3126DCAD}"/>
              </a:ext>
            </a:extLst>
          </p:cNvPr>
          <p:cNvSpPr>
            <a:spLocks noChangeArrowheads="1"/>
          </p:cNvSpPr>
          <p:nvPr/>
        </p:nvSpPr>
        <p:spPr bwMode="auto">
          <a:xfrm>
            <a:off x="2209800" y="2133600"/>
            <a:ext cx="7162800" cy="4021138"/>
          </a:xfrm>
          <a:prstGeom prst="rect">
            <a:avLst/>
          </a:prstGeom>
          <a:solidFill>
            <a:srgbClr val="FFFFFF"/>
          </a:solidFill>
          <a:ln w="38100">
            <a:solidFill>
              <a:schemeClr val="tx2"/>
            </a:solidFill>
            <a:miter lim="800000"/>
            <a:headEnd type="none" w="med" len="lg"/>
            <a:tailEnd type="none" w="med" len="lg"/>
          </a:ln>
        </p:spPr>
        <p:txBody>
          <a:bodyPr lIns="50800" tIns="50800" rIns="50800" bIns="50800">
            <a:spAutoFit/>
          </a:bodyPr>
          <a:lstStyle/>
          <a:p>
            <a:pPr eaLnBrk="0" hangingPunct="0">
              <a:lnSpc>
                <a:spcPct val="85000"/>
              </a:lnSpc>
            </a:pPr>
            <a:r>
              <a:rPr lang="en-US" sz="2000" b="1" dirty="0" err="1">
                <a:solidFill>
                  <a:srgbClr val="000000"/>
                </a:solidFill>
                <a:latin typeface="Courier New" pitchFamily="49" charset="0"/>
              </a:rPr>
              <a:t>daat</a:t>
            </a:r>
            <a:r>
              <a:rPr lang="en-US" sz="2000" b="1" dirty="0">
                <a:solidFill>
                  <a:srgbClr val="000000"/>
                </a:solidFill>
                <a:latin typeface="Courier New" pitchFamily="49" charset="0"/>
              </a:rPr>
              <a:t> </a:t>
            </a:r>
            <a:r>
              <a:rPr lang="en-US" sz="2000" b="1" dirty="0" err="1">
                <a:solidFill>
                  <a:srgbClr val="000000"/>
                </a:solidFill>
                <a:latin typeface="Courier New" pitchFamily="49" charset="0"/>
              </a:rPr>
              <a:t>work.NewSalesEmps</a:t>
            </a:r>
            <a:r>
              <a:rPr lang="en-US" sz="2000" b="1" dirty="0">
                <a:solidFill>
                  <a:srgbClr val="000000"/>
                </a:solidFill>
                <a:latin typeface="Courier New" pitchFamily="49" charset="0"/>
              </a:rPr>
              <a:t>;</a:t>
            </a:r>
          </a:p>
          <a:p>
            <a:pPr eaLnBrk="0" hangingPunct="0">
              <a:lnSpc>
                <a:spcPct val="85000"/>
              </a:lnSpc>
            </a:pPr>
            <a:r>
              <a:rPr lang="en-US" sz="2000" b="1" dirty="0">
                <a:solidFill>
                  <a:srgbClr val="000000"/>
                </a:solidFill>
                <a:latin typeface="Courier New" pitchFamily="49" charset="0"/>
              </a:rPr>
              <a:t>   length </a:t>
            </a:r>
            <a:r>
              <a:rPr lang="en-US" sz="2000" b="1" dirty="0" err="1">
                <a:solidFill>
                  <a:srgbClr val="000000"/>
                </a:solidFill>
                <a:latin typeface="Courier New" pitchFamily="49" charset="0"/>
              </a:rPr>
              <a:t>First_Name</a:t>
            </a:r>
            <a:r>
              <a:rPr lang="en-US" sz="2000" b="1" dirty="0">
                <a:solidFill>
                  <a:srgbClr val="000000"/>
                </a:solidFill>
                <a:latin typeface="Courier New" pitchFamily="49" charset="0"/>
              </a:rPr>
              <a:t> $ 12 </a:t>
            </a:r>
          </a:p>
          <a:p>
            <a:pPr eaLnBrk="0" hangingPunct="0">
              <a:lnSpc>
                <a:spcPct val="85000"/>
              </a:lnSpc>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Last_Name</a:t>
            </a:r>
            <a:r>
              <a:rPr lang="en-US" sz="2000" b="1" dirty="0">
                <a:solidFill>
                  <a:srgbClr val="000000"/>
                </a:solidFill>
                <a:latin typeface="Courier New" pitchFamily="49" charset="0"/>
              </a:rPr>
              <a:t> $ 18 </a:t>
            </a:r>
            <a:r>
              <a:rPr lang="en-US" sz="2000" b="1" dirty="0" err="1">
                <a:solidFill>
                  <a:srgbClr val="000000"/>
                </a:solidFill>
                <a:latin typeface="Courier New" pitchFamily="49" charset="0"/>
              </a:rPr>
              <a:t>Job_Title</a:t>
            </a:r>
            <a:r>
              <a:rPr lang="en-US" sz="2000" b="1" dirty="0">
                <a:solidFill>
                  <a:srgbClr val="000000"/>
                </a:solidFill>
                <a:latin typeface="Courier New" pitchFamily="49" charset="0"/>
              </a:rPr>
              <a:t> $ 25;</a:t>
            </a:r>
          </a:p>
          <a:p>
            <a:pPr eaLnBrk="0" hangingPunct="0">
              <a:lnSpc>
                <a:spcPct val="85000"/>
              </a:lnSpc>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infile</a:t>
            </a:r>
            <a:r>
              <a:rPr lang="en-US" sz="2000" b="1" dirty="0">
                <a:solidFill>
                  <a:srgbClr val="000000"/>
                </a:solidFill>
                <a:latin typeface="Courier New" pitchFamily="49" charset="0"/>
              </a:rPr>
              <a:t> '</a:t>
            </a:r>
            <a:r>
              <a:rPr lang="en-US" sz="2000" b="1" dirty="0" err="1">
                <a:solidFill>
                  <a:srgbClr val="000000"/>
                </a:solidFill>
                <a:latin typeface="Courier New" pitchFamily="49" charset="0"/>
              </a:rPr>
              <a:t>newemps.csv</a:t>
            </a:r>
            <a:r>
              <a:rPr lang="en-US" sz="2000" b="1" dirty="0">
                <a:solidFill>
                  <a:srgbClr val="000000"/>
                </a:solidFill>
                <a:latin typeface="Courier New" pitchFamily="49" charset="0"/>
              </a:rPr>
              <a:t>' </a:t>
            </a:r>
            <a:r>
              <a:rPr lang="en-US" sz="2000" b="1" dirty="0" err="1">
                <a:solidFill>
                  <a:srgbClr val="000000"/>
                </a:solidFill>
                <a:latin typeface="Courier New" pitchFamily="49" charset="0"/>
              </a:rPr>
              <a:t>dlm</a:t>
            </a:r>
            <a:r>
              <a:rPr lang="en-US" sz="2000" b="1" dirty="0">
                <a:solidFill>
                  <a:srgbClr val="000000"/>
                </a:solidFill>
                <a:latin typeface="Courier New" pitchFamily="49" charset="0"/>
              </a:rPr>
              <a:t>=',';</a:t>
            </a:r>
          </a:p>
          <a:p>
            <a:pPr eaLnBrk="0" hangingPunct="0">
              <a:lnSpc>
                <a:spcPct val="85000"/>
              </a:lnSpc>
            </a:pPr>
            <a:r>
              <a:rPr lang="en-US" sz="2000" b="1" dirty="0">
                <a:solidFill>
                  <a:srgbClr val="000000"/>
                </a:solidFill>
                <a:latin typeface="Courier New" pitchFamily="49" charset="0"/>
              </a:rPr>
              <a:t>   input </a:t>
            </a:r>
            <a:r>
              <a:rPr lang="en-US" sz="2000" b="1" dirty="0" err="1">
                <a:solidFill>
                  <a:srgbClr val="000000"/>
                </a:solidFill>
                <a:latin typeface="Courier New" pitchFamily="49" charset="0"/>
              </a:rPr>
              <a:t>First_Name</a:t>
            </a:r>
            <a:r>
              <a:rPr lang="en-US" sz="2000" b="1" dirty="0">
                <a:solidFill>
                  <a:srgbClr val="000000"/>
                </a:solidFill>
                <a:latin typeface="Courier New" pitchFamily="49" charset="0"/>
              </a:rPr>
              <a:t> $ </a:t>
            </a:r>
            <a:r>
              <a:rPr lang="en-US" sz="2000" b="1" dirty="0" err="1">
                <a:solidFill>
                  <a:srgbClr val="000000"/>
                </a:solidFill>
                <a:latin typeface="Courier New" pitchFamily="49" charset="0"/>
              </a:rPr>
              <a:t>Last_Name</a:t>
            </a:r>
            <a:r>
              <a:rPr lang="en-US" sz="2000" b="1" dirty="0">
                <a:solidFill>
                  <a:srgbClr val="000000"/>
                </a:solidFill>
                <a:latin typeface="Courier New" pitchFamily="49" charset="0"/>
              </a:rPr>
              <a:t> $  </a:t>
            </a:r>
          </a:p>
          <a:p>
            <a:pPr eaLnBrk="0" hangingPunct="0">
              <a:lnSpc>
                <a:spcPct val="85000"/>
              </a:lnSpc>
            </a:pPr>
            <a:r>
              <a:rPr lang="en-US" sz="2000" b="1" dirty="0">
                <a:solidFill>
                  <a:srgbClr val="000000"/>
                </a:solidFill>
                <a:latin typeface="Courier New" pitchFamily="49" charset="0"/>
              </a:rPr>
              <a:t>         </a:t>
            </a:r>
            <a:r>
              <a:rPr lang="en-US" sz="2000" b="1" dirty="0" err="1">
                <a:solidFill>
                  <a:srgbClr val="000000"/>
                </a:solidFill>
                <a:latin typeface="Courier New" pitchFamily="49" charset="0"/>
              </a:rPr>
              <a:t>Job_Title</a:t>
            </a:r>
            <a:r>
              <a:rPr lang="en-US" sz="2000" b="1" dirty="0">
                <a:solidFill>
                  <a:srgbClr val="000000"/>
                </a:solidFill>
                <a:latin typeface="Courier New" pitchFamily="49" charset="0"/>
              </a:rPr>
              <a:t> $ Salary;</a:t>
            </a:r>
          </a:p>
          <a:p>
            <a:pPr eaLnBrk="0" hangingPunct="0">
              <a:lnSpc>
                <a:spcPct val="85000"/>
              </a:lnSpc>
            </a:pPr>
            <a:r>
              <a:rPr lang="en-US" sz="2000" b="1" dirty="0">
                <a:solidFill>
                  <a:srgbClr val="000000"/>
                </a:solidFill>
                <a:latin typeface="Courier New" pitchFamily="49" charset="0"/>
              </a:rPr>
              <a:t>run;</a:t>
            </a:r>
          </a:p>
          <a:p>
            <a:pPr eaLnBrk="0" hangingPunct="0">
              <a:lnSpc>
                <a:spcPct val="85000"/>
              </a:lnSpc>
            </a:pPr>
            <a:endParaRPr lang="en-US" sz="2000" b="1" dirty="0">
              <a:solidFill>
                <a:srgbClr val="000000"/>
              </a:solidFill>
              <a:latin typeface="Courier New" pitchFamily="49" charset="0"/>
            </a:endParaRPr>
          </a:p>
          <a:p>
            <a:pPr eaLnBrk="0" hangingPunct="0">
              <a:lnSpc>
                <a:spcPct val="85000"/>
              </a:lnSpc>
            </a:pPr>
            <a:r>
              <a:rPr lang="en-US" sz="2000" b="1" dirty="0">
                <a:solidFill>
                  <a:srgbClr val="000000"/>
                </a:solidFill>
                <a:latin typeface="Courier New" pitchFamily="49" charset="0"/>
              </a:rPr>
              <a:t>proc print data=</a:t>
            </a:r>
            <a:r>
              <a:rPr lang="en-US" sz="2000" b="1" dirty="0" err="1">
                <a:solidFill>
                  <a:srgbClr val="000000"/>
                </a:solidFill>
                <a:latin typeface="Courier New" pitchFamily="49" charset="0"/>
              </a:rPr>
              <a:t>work.NewSalesEmps</a:t>
            </a:r>
            <a:endParaRPr lang="en-US" sz="2000" b="1" dirty="0">
              <a:solidFill>
                <a:srgbClr val="000000"/>
              </a:solidFill>
              <a:latin typeface="Courier New" pitchFamily="49" charset="0"/>
            </a:endParaRPr>
          </a:p>
          <a:p>
            <a:pPr eaLnBrk="0" hangingPunct="0">
              <a:lnSpc>
                <a:spcPct val="85000"/>
              </a:lnSpc>
            </a:pPr>
            <a:r>
              <a:rPr lang="en-US" sz="2000" b="1" dirty="0">
                <a:solidFill>
                  <a:srgbClr val="000000"/>
                </a:solidFill>
                <a:latin typeface="Courier New" pitchFamily="49" charset="0"/>
              </a:rPr>
              <a:t>run;</a:t>
            </a:r>
          </a:p>
          <a:p>
            <a:pPr eaLnBrk="0" hangingPunct="0">
              <a:lnSpc>
                <a:spcPct val="85000"/>
              </a:lnSpc>
            </a:pPr>
            <a:endParaRPr lang="en-US" sz="2000" b="1" dirty="0">
              <a:solidFill>
                <a:srgbClr val="000000"/>
              </a:solidFill>
              <a:latin typeface="Courier New" pitchFamily="49" charset="0"/>
            </a:endParaRPr>
          </a:p>
          <a:p>
            <a:pPr eaLnBrk="0" hangingPunct="0">
              <a:lnSpc>
                <a:spcPct val="85000"/>
              </a:lnSpc>
            </a:pPr>
            <a:r>
              <a:rPr lang="en-US" sz="2000" b="1" dirty="0">
                <a:solidFill>
                  <a:srgbClr val="000000"/>
                </a:solidFill>
                <a:latin typeface="Courier New" pitchFamily="49" charset="0"/>
              </a:rPr>
              <a:t>proc means data=</a:t>
            </a:r>
            <a:r>
              <a:rPr lang="en-US" sz="2000" b="1" dirty="0" err="1">
                <a:solidFill>
                  <a:srgbClr val="000000"/>
                </a:solidFill>
                <a:latin typeface="Courier New" pitchFamily="49" charset="0"/>
              </a:rPr>
              <a:t>work.NewSalesEmps</a:t>
            </a:r>
            <a:r>
              <a:rPr lang="en-US" sz="2000" b="1" dirty="0">
                <a:solidFill>
                  <a:srgbClr val="000000"/>
                </a:solidFill>
                <a:latin typeface="Courier New" pitchFamily="49" charset="0"/>
              </a:rPr>
              <a:t> average max;</a:t>
            </a:r>
          </a:p>
          <a:p>
            <a:pPr eaLnBrk="0" hangingPunct="0">
              <a:lnSpc>
                <a:spcPct val="85000"/>
              </a:lnSpc>
            </a:pPr>
            <a:r>
              <a:rPr lang="en-US" sz="2000" b="1" dirty="0">
                <a:solidFill>
                  <a:srgbClr val="000000"/>
                </a:solidFill>
                <a:latin typeface="Courier New" pitchFamily="49" charset="0"/>
              </a:rPr>
              <a:t>   class </a:t>
            </a:r>
            <a:r>
              <a:rPr lang="en-US" sz="2000" b="1" dirty="0" err="1">
                <a:solidFill>
                  <a:srgbClr val="000000"/>
                </a:solidFill>
                <a:latin typeface="Courier New" pitchFamily="49" charset="0"/>
              </a:rPr>
              <a:t>Job_Title</a:t>
            </a:r>
            <a:r>
              <a:rPr lang="en-US" sz="2000" b="1" dirty="0">
                <a:solidFill>
                  <a:srgbClr val="000000"/>
                </a:solidFill>
                <a:latin typeface="Courier New" pitchFamily="49" charset="0"/>
              </a:rPr>
              <a:t>;</a:t>
            </a:r>
          </a:p>
          <a:p>
            <a:pPr eaLnBrk="0" hangingPunct="0">
              <a:lnSpc>
                <a:spcPct val="85000"/>
              </a:lnSpc>
            </a:pPr>
            <a:r>
              <a:rPr lang="en-US" sz="2000" b="1" dirty="0">
                <a:solidFill>
                  <a:srgbClr val="000000"/>
                </a:solidFill>
                <a:latin typeface="Courier New" pitchFamily="49" charset="0"/>
              </a:rPr>
              <a:t>   var Salary;</a:t>
            </a:r>
          </a:p>
          <a:p>
            <a:pPr eaLnBrk="0" hangingPunct="0">
              <a:lnSpc>
                <a:spcPct val="85000"/>
              </a:lnSpc>
            </a:pPr>
            <a:r>
              <a:rPr lang="en-US" sz="2000" b="1" dirty="0">
                <a:solidFill>
                  <a:srgbClr val="000000"/>
                </a:solidFill>
                <a:latin typeface="Courier New" pitchFamily="49" charset="0"/>
              </a:rPr>
              <a:t>run;</a:t>
            </a:r>
          </a:p>
        </p:txBody>
      </p:sp>
      <p:sp>
        <p:nvSpPr>
          <p:cNvPr id="38918" name="Text Box 5">
            <a:extLst>
              <a:ext uri="{FF2B5EF4-FFF2-40B4-BE49-F238E27FC236}">
                <a16:creationId xmlns:a16="http://schemas.microsoft.com/office/drawing/2014/main" id="{613055DB-642F-F6A7-5C69-E63E398A7D54}"/>
              </a:ext>
            </a:extLst>
          </p:cNvPr>
          <p:cNvSpPr txBox="1">
            <a:spLocks noChangeArrowheads="1"/>
          </p:cNvSpPr>
          <p:nvPr/>
        </p:nvSpPr>
        <p:spPr bwMode="auto">
          <a:xfrm>
            <a:off x="9467851" y="6324601"/>
            <a:ext cx="98901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spAutoFit/>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0" hangingPunct="0"/>
            <a:r>
              <a:rPr lang="en-US" sz="1600" b="1">
                <a:solidFill>
                  <a:srgbClr val="000000"/>
                </a:solidFill>
              </a:rPr>
              <a:t>p103d03</a:t>
            </a:r>
          </a:p>
        </p:txBody>
      </p:sp>
      <p:sp>
        <p:nvSpPr>
          <p:cNvPr id="2" name="Rectangle 7">
            <a:extLst>
              <a:ext uri="{FF2B5EF4-FFF2-40B4-BE49-F238E27FC236}">
                <a16:creationId xmlns:a16="http://schemas.microsoft.com/office/drawing/2014/main" id="{3AFCB5C6-1009-285A-3FE9-56F8D5AE556F}"/>
              </a:ext>
            </a:extLst>
          </p:cNvPr>
          <p:cNvSpPr>
            <a:spLocks noChangeArrowheads="1"/>
          </p:cNvSpPr>
          <p:nvPr>
            <p:custDataLst>
              <p:tags r:id="rId2"/>
            </p:custDataLst>
          </p:nvPr>
        </p:nvSpPr>
        <p:spPr bwMode="auto">
          <a:xfrm>
            <a:off x="7281246" y="4228675"/>
            <a:ext cx="1778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ctr" eaLnBrk="0" hangingPunct="0"/>
            <a:endParaRPr lang="en-US" sz="2400">
              <a:solidFill>
                <a:srgbClr val="000000"/>
              </a:solidFill>
              <a:latin typeface="Arial" charset="0"/>
            </a:endParaRPr>
          </a:p>
        </p:txBody>
      </p:sp>
      <p:sp>
        <p:nvSpPr>
          <p:cNvPr id="3" name="Rectangle 8">
            <a:extLst>
              <a:ext uri="{FF2B5EF4-FFF2-40B4-BE49-F238E27FC236}">
                <a16:creationId xmlns:a16="http://schemas.microsoft.com/office/drawing/2014/main" id="{7C637E46-0D54-DE65-17F5-877E88C71951}"/>
              </a:ext>
            </a:extLst>
          </p:cNvPr>
          <p:cNvSpPr>
            <a:spLocks noChangeArrowheads="1"/>
          </p:cNvSpPr>
          <p:nvPr>
            <p:custDataLst>
              <p:tags r:id="rId3"/>
            </p:custDataLst>
          </p:nvPr>
        </p:nvSpPr>
        <p:spPr bwMode="auto">
          <a:xfrm>
            <a:off x="7459046" y="5049626"/>
            <a:ext cx="1092200" cy="284162"/>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ctr" eaLnBrk="0" hangingPunct="0"/>
            <a:endParaRPr lang="en-US" sz="2400">
              <a:solidFill>
                <a:srgbClr val="000000"/>
              </a:solidFill>
              <a:latin typeface="Arial" charset="0"/>
            </a:endParaRPr>
          </a:p>
        </p:txBody>
      </p:sp>
      <p:sp>
        <p:nvSpPr>
          <p:cNvPr id="4" name="Rectangle 6">
            <a:extLst>
              <a:ext uri="{FF2B5EF4-FFF2-40B4-BE49-F238E27FC236}">
                <a16:creationId xmlns:a16="http://schemas.microsoft.com/office/drawing/2014/main" id="{B2759DE0-2D86-181F-2FFA-DBC2C7CE41B4}"/>
              </a:ext>
            </a:extLst>
          </p:cNvPr>
          <p:cNvSpPr>
            <a:spLocks noChangeArrowheads="1"/>
          </p:cNvSpPr>
          <p:nvPr>
            <p:custDataLst>
              <p:tags r:id="rId4"/>
            </p:custDataLst>
          </p:nvPr>
        </p:nvSpPr>
        <p:spPr bwMode="auto">
          <a:xfrm>
            <a:off x="2209800" y="2133600"/>
            <a:ext cx="635000" cy="284163"/>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ctr" eaLnBrk="0" hangingPunct="0"/>
            <a:endParaRPr lang="en-US" sz="2400">
              <a:solidFill>
                <a:srgbClr val="000000"/>
              </a:solidFill>
              <a:latin typeface="Arial" charset="0"/>
            </a:endParaRPr>
          </a:p>
        </p:txBody>
      </p:sp>
    </p:spTree>
    <p:custDataLst>
      <p:tags r:id="rId1"/>
    </p:custDataLst>
    <p:extLst>
      <p:ext uri="{BB962C8B-B14F-4D97-AF65-F5344CB8AC3E}">
        <p14:creationId xmlns:p14="http://schemas.microsoft.com/office/powerpoint/2010/main" val="360868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ABBB3B-1B13-4799-A44E-FF22F987EDAF}"/>
              </a:ext>
            </a:extLst>
          </p:cNvPr>
          <p:cNvSpPr>
            <a:spLocks noGrp="1"/>
          </p:cNvSpPr>
          <p:nvPr>
            <p:ph idx="1"/>
          </p:nvPr>
        </p:nvSpPr>
        <p:spPr>
          <a:xfrm>
            <a:off x="1298449" y="132080"/>
            <a:ext cx="10131425" cy="6593839"/>
          </a:xfrm>
        </p:spPr>
        <p:txBody>
          <a:bodyPr>
            <a:normAutofit fontScale="92500" lnSpcReduction="20000"/>
          </a:bodyPr>
          <a:lstStyle/>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 Example of various commenting options         */</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*The following inputs the dataset;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data</a:t>
            </a:r>
            <a:r>
              <a:rPr lang="en-US" sz="1800" dirty="0">
                <a:effectLst/>
                <a:latin typeface="Courier New" panose="02070309020205020404" pitchFamily="49" charset="0"/>
                <a:ea typeface="Times New Roman" panose="02020603050405020304" pitchFamily="18" charset="0"/>
              </a:rPr>
              <a:t> ex5_57;</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input oxygen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cards;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5.1 4.9 5.6 4.2 4.8 4.5 5.3 5.2</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run;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*The following prints the data set;</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proc</a:t>
            </a:r>
            <a:r>
              <a:rPr lang="en-US" sz="1800" dirty="0">
                <a:effectLst/>
                <a:latin typeface="Courier New" panose="02070309020205020404" pitchFamily="49" charset="0"/>
                <a:ea typeface="Times New Roman" panose="02020603050405020304" pitchFamily="18" charset="0"/>
              </a:rPr>
              <a:t> </a:t>
            </a:r>
            <a:r>
              <a:rPr lang="en-US" sz="1800" b="1" dirty="0">
                <a:effectLst/>
                <a:latin typeface="Courier New" panose="02070309020205020404" pitchFamily="49" charset="0"/>
                <a:ea typeface="Times New Roman" panose="02020603050405020304" pitchFamily="18" charset="0"/>
              </a:rPr>
              <a:t>print</a:t>
            </a:r>
            <a:r>
              <a:rPr lang="en-US" sz="1800" dirty="0">
                <a:effectLst/>
                <a:latin typeface="Courier New" panose="02070309020205020404" pitchFamily="49" charset="0"/>
                <a:ea typeface="Times New Roman" panose="02020603050405020304" pitchFamily="18" charset="0"/>
              </a:rPr>
              <a:t> data=ex5_57;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title 'Listing of the Data Set';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run</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 </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*The following creates a normal probability plot to check</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 the normality assumption;</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proc</a:t>
            </a:r>
            <a:r>
              <a:rPr lang="en-US" sz="1800" dirty="0">
                <a:effectLst/>
                <a:latin typeface="Courier New" panose="02070309020205020404" pitchFamily="49" charset="0"/>
                <a:ea typeface="Times New Roman" panose="02020603050405020304" pitchFamily="18" charset="0"/>
              </a:rPr>
              <a:t> </a:t>
            </a:r>
            <a:r>
              <a:rPr lang="en-US" sz="1800" b="1" dirty="0">
                <a:effectLst/>
                <a:latin typeface="Courier New" panose="02070309020205020404" pitchFamily="49" charset="0"/>
                <a:ea typeface="Times New Roman" panose="02020603050405020304" pitchFamily="18" charset="0"/>
              </a:rPr>
              <a:t>univariate</a:t>
            </a:r>
            <a:r>
              <a:rPr lang="en-US" sz="1800" dirty="0">
                <a:effectLst/>
                <a:latin typeface="Courier New" panose="02070309020205020404" pitchFamily="49" charset="0"/>
                <a:ea typeface="Times New Roman" panose="02020603050405020304" pitchFamily="18" charset="0"/>
              </a:rPr>
              <a:t> data=ex5_57 </a:t>
            </a:r>
            <a:r>
              <a:rPr lang="en-US" sz="1800" dirty="0" err="1">
                <a:effectLst/>
                <a:latin typeface="Courier New" panose="02070309020205020404" pitchFamily="49" charset="0"/>
                <a:ea typeface="Times New Roman" panose="02020603050405020304" pitchFamily="18" charset="0"/>
              </a:rPr>
              <a:t>noprint</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r>
              <a:rPr lang="en-US" sz="1800" dirty="0" err="1">
                <a:effectLst/>
                <a:latin typeface="Courier New" panose="02070309020205020404" pitchFamily="49" charset="0"/>
                <a:ea typeface="Times New Roman" panose="02020603050405020304" pitchFamily="18" charset="0"/>
              </a:rPr>
              <a:t>probplot</a:t>
            </a:r>
            <a:r>
              <a:rPr lang="en-US" sz="1800" dirty="0">
                <a:effectLst/>
                <a:latin typeface="Courier New" panose="02070309020205020404" pitchFamily="49" charset="0"/>
                <a:ea typeface="Times New Roman" panose="02020603050405020304" pitchFamily="18" charset="0"/>
              </a:rPr>
              <a:t> oxygen / normal;</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run</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*The following performs the one sample t-test;</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proc</a:t>
            </a:r>
            <a:r>
              <a:rPr lang="en-US" sz="1800" dirty="0">
                <a:effectLst/>
                <a:latin typeface="Courier New" panose="02070309020205020404" pitchFamily="49" charset="0"/>
                <a:ea typeface="Times New Roman" panose="02020603050405020304" pitchFamily="18" charset="0"/>
              </a:rPr>
              <a:t> </a:t>
            </a:r>
            <a:r>
              <a:rPr lang="en-US" sz="1800" b="1" dirty="0" err="1">
                <a:effectLst/>
                <a:latin typeface="Courier New" panose="02070309020205020404" pitchFamily="49" charset="0"/>
                <a:ea typeface="Times New Roman" panose="02020603050405020304" pitchFamily="18" charset="0"/>
              </a:rPr>
              <a:t>ttest</a:t>
            </a:r>
            <a:r>
              <a:rPr lang="en-US" sz="1800" dirty="0">
                <a:effectLst/>
                <a:latin typeface="Courier New" panose="02070309020205020404" pitchFamily="49" charset="0"/>
                <a:ea typeface="Times New Roman" panose="02020603050405020304" pitchFamily="18" charset="0"/>
              </a:rPr>
              <a:t> data=ex5_57 h0=</a:t>
            </a:r>
            <a:r>
              <a:rPr lang="en-US" sz="1800" b="1" dirty="0">
                <a:effectLst/>
                <a:latin typeface="Courier New" panose="02070309020205020404" pitchFamily="49" charset="0"/>
                <a:ea typeface="Times New Roman" panose="02020603050405020304" pitchFamily="18" charset="0"/>
              </a:rPr>
              <a:t>5</a:t>
            </a:r>
            <a:r>
              <a:rPr lang="en-US" sz="1800" dirty="0">
                <a:effectLst/>
                <a:latin typeface="Courier New" panose="02070309020205020404" pitchFamily="49" charset="0"/>
                <a:ea typeface="Times New Roman" panose="02020603050405020304" pitchFamily="18" charset="0"/>
              </a:rPr>
              <a:t> alpha=</a:t>
            </a:r>
            <a:r>
              <a:rPr lang="en-US" sz="1800" b="1" dirty="0">
                <a:effectLst/>
                <a:latin typeface="Courier New" panose="02070309020205020404" pitchFamily="49" charset="0"/>
                <a:ea typeface="Times New Roman" panose="02020603050405020304" pitchFamily="18" charset="0"/>
              </a:rPr>
              <a:t>0.05</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var oxygen;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run</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62052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ABBB3B-1B13-4799-A44E-FF22F987EDAF}"/>
              </a:ext>
            </a:extLst>
          </p:cNvPr>
          <p:cNvSpPr>
            <a:spLocks noGrp="1"/>
          </p:cNvSpPr>
          <p:nvPr>
            <p:ph idx="1"/>
          </p:nvPr>
        </p:nvSpPr>
        <p:spPr>
          <a:xfrm>
            <a:off x="1298449" y="132080"/>
            <a:ext cx="10131425" cy="6593839"/>
          </a:xfrm>
        </p:spPr>
        <p:txBody>
          <a:bodyPr>
            <a:normAutofit fontScale="77500" lnSpcReduction="20000"/>
          </a:bodyPr>
          <a:lstStyle/>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       Example of the various options          */</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*The following inputs the dataset;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data</a:t>
            </a:r>
            <a:r>
              <a:rPr lang="en-US" sz="1800" dirty="0">
                <a:effectLst/>
                <a:latin typeface="Courier New" panose="02070309020205020404" pitchFamily="49" charset="0"/>
                <a:ea typeface="Times New Roman" panose="02020603050405020304" pitchFamily="18" charset="0"/>
              </a:rPr>
              <a:t> ex5_57;</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input oxygen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cards;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5.1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4.9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5.6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4.2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4.8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4.5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5.3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5.2</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run;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*The following prints the data set;</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proc</a:t>
            </a:r>
            <a:r>
              <a:rPr lang="en-US" sz="1800" dirty="0">
                <a:effectLst/>
                <a:latin typeface="Courier New" panose="02070309020205020404" pitchFamily="49" charset="0"/>
                <a:ea typeface="Times New Roman" panose="02020603050405020304" pitchFamily="18" charset="0"/>
              </a:rPr>
              <a:t> </a:t>
            </a:r>
            <a:r>
              <a:rPr lang="en-US" sz="1800" b="1" dirty="0">
                <a:effectLst/>
                <a:latin typeface="Courier New" panose="02070309020205020404" pitchFamily="49" charset="0"/>
                <a:ea typeface="Times New Roman" panose="02020603050405020304" pitchFamily="18" charset="0"/>
              </a:rPr>
              <a:t>print</a:t>
            </a:r>
            <a:r>
              <a:rPr lang="en-US" sz="1800" dirty="0">
                <a:effectLst/>
                <a:latin typeface="Courier New" panose="02070309020205020404" pitchFamily="49" charset="0"/>
                <a:ea typeface="Times New Roman" panose="02020603050405020304" pitchFamily="18" charset="0"/>
              </a:rPr>
              <a:t> data=ex5_57;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title 'Listing of the Data Set';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run</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*The following creates a normal probability plot to check</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 the normality assumption;</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proc</a:t>
            </a:r>
            <a:r>
              <a:rPr lang="en-US" sz="1800" dirty="0">
                <a:effectLst/>
                <a:latin typeface="Courier New" panose="02070309020205020404" pitchFamily="49" charset="0"/>
                <a:ea typeface="Times New Roman" panose="02020603050405020304" pitchFamily="18" charset="0"/>
              </a:rPr>
              <a:t> </a:t>
            </a:r>
            <a:r>
              <a:rPr lang="en-US" sz="1800" b="1" dirty="0">
                <a:effectLst/>
                <a:latin typeface="Courier New" panose="02070309020205020404" pitchFamily="49" charset="0"/>
                <a:ea typeface="Times New Roman" panose="02020603050405020304" pitchFamily="18" charset="0"/>
              </a:rPr>
              <a:t>univariate</a:t>
            </a:r>
            <a:r>
              <a:rPr lang="en-US" sz="1800" dirty="0">
                <a:effectLst/>
                <a:latin typeface="Courier New" panose="02070309020205020404" pitchFamily="49" charset="0"/>
                <a:ea typeface="Times New Roman" panose="02020603050405020304" pitchFamily="18" charset="0"/>
              </a:rPr>
              <a:t> data=ex5_57 </a:t>
            </a:r>
            <a:r>
              <a:rPr lang="en-US" sz="1800" dirty="0" err="1">
                <a:effectLst/>
                <a:latin typeface="Courier New" panose="02070309020205020404" pitchFamily="49" charset="0"/>
                <a:ea typeface="Times New Roman" panose="02020603050405020304" pitchFamily="18" charset="0"/>
              </a:rPr>
              <a:t>noprint</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r>
              <a:rPr lang="en-US" sz="1800" dirty="0" err="1">
                <a:effectLst/>
                <a:latin typeface="Courier New" panose="02070309020205020404" pitchFamily="49" charset="0"/>
                <a:ea typeface="Times New Roman" panose="02020603050405020304" pitchFamily="18" charset="0"/>
              </a:rPr>
              <a:t>probplot</a:t>
            </a:r>
            <a:r>
              <a:rPr lang="en-US" sz="1800" dirty="0">
                <a:effectLst/>
                <a:latin typeface="Courier New" panose="02070309020205020404" pitchFamily="49" charset="0"/>
                <a:ea typeface="Times New Roman" panose="02020603050405020304" pitchFamily="18" charset="0"/>
              </a:rPr>
              <a:t> oxygen / normal;</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run</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chemeClr val="accent4"/>
                </a:solidFill>
                <a:effectLst/>
                <a:latin typeface="Courier New" panose="02070309020205020404" pitchFamily="49" charset="0"/>
                <a:ea typeface="Times New Roman" panose="02020603050405020304" pitchFamily="18" charset="0"/>
              </a:rPr>
              <a:t>*The following performs the one sample t-test;</a:t>
            </a:r>
            <a:endParaRPr lang="en-US" sz="1800" dirty="0">
              <a:solidFill>
                <a:schemeClr val="accent4"/>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proc</a:t>
            </a:r>
            <a:r>
              <a:rPr lang="en-US" sz="1800" dirty="0">
                <a:effectLst/>
                <a:latin typeface="Courier New" panose="02070309020205020404" pitchFamily="49" charset="0"/>
                <a:ea typeface="Times New Roman" panose="02020603050405020304" pitchFamily="18" charset="0"/>
              </a:rPr>
              <a:t> </a:t>
            </a:r>
            <a:r>
              <a:rPr lang="en-US" sz="1800" b="1" dirty="0" err="1">
                <a:effectLst/>
                <a:latin typeface="Courier New" panose="02070309020205020404" pitchFamily="49" charset="0"/>
                <a:ea typeface="Times New Roman" panose="02020603050405020304" pitchFamily="18" charset="0"/>
              </a:rPr>
              <a:t>ttest</a:t>
            </a:r>
            <a:r>
              <a:rPr lang="en-US" sz="1800" dirty="0">
                <a:effectLst/>
                <a:latin typeface="Courier New" panose="02070309020205020404" pitchFamily="49" charset="0"/>
                <a:ea typeface="Times New Roman" panose="02020603050405020304" pitchFamily="18" charset="0"/>
              </a:rPr>
              <a:t> data=ex5_57 h0=</a:t>
            </a:r>
            <a:r>
              <a:rPr lang="en-US" sz="1800" b="1" dirty="0">
                <a:effectLst/>
                <a:latin typeface="Courier New" panose="02070309020205020404" pitchFamily="49" charset="0"/>
                <a:ea typeface="Times New Roman" panose="02020603050405020304" pitchFamily="18" charset="0"/>
              </a:rPr>
              <a:t>5</a:t>
            </a:r>
            <a:r>
              <a:rPr lang="en-US" sz="1800" dirty="0">
                <a:effectLst/>
                <a:latin typeface="Courier New" panose="02070309020205020404" pitchFamily="49" charset="0"/>
                <a:ea typeface="Times New Roman" panose="02020603050405020304" pitchFamily="18" charset="0"/>
              </a:rPr>
              <a:t> alpha=</a:t>
            </a:r>
            <a:r>
              <a:rPr lang="en-US" sz="1800" b="1" dirty="0">
                <a:effectLst/>
                <a:latin typeface="Courier New" panose="02070309020205020404" pitchFamily="49" charset="0"/>
                <a:ea typeface="Times New Roman" panose="02020603050405020304" pitchFamily="18" charset="0"/>
              </a:rPr>
              <a:t>0.05</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var oxygen;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run</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6" name="Oval 5">
            <a:extLst>
              <a:ext uri="{FF2B5EF4-FFF2-40B4-BE49-F238E27FC236}">
                <a16:creationId xmlns:a16="http://schemas.microsoft.com/office/drawing/2014/main" id="{F099CEC8-6386-428B-B355-A3C29E9C0253}"/>
              </a:ext>
            </a:extLst>
          </p:cNvPr>
          <p:cNvSpPr/>
          <p:nvPr/>
        </p:nvSpPr>
        <p:spPr>
          <a:xfrm>
            <a:off x="1216153" y="5516881"/>
            <a:ext cx="5239511" cy="4358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ABDEBA5-20B7-45BD-B1F0-539E69C67442}"/>
              </a:ext>
            </a:extLst>
          </p:cNvPr>
          <p:cNvSpPr/>
          <p:nvPr/>
        </p:nvSpPr>
        <p:spPr>
          <a:xfrm>
            <a:off x="938785" y="4206240"/>
            <a:ext cx="6614159" cy="722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DEDC516-084B-4830-B696-BF36D5C7142E}"/>
              </a:ext>
            </a:extLst>
          </p:cNvPr>
          <p:cNvSpPr/>
          <p:nvPr/>
        </p:nvSpPr>
        <p:spPr>
          <a:xfrm>
            <a:off x="1069849" y="3300984"/>
            <a:ext cx="4443983" cy="417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0DF7193-45F7-41DC-A9EA-5338F2A7746C}"/>
              </a:ext>
            </a:extLst>
          </p:cNvPr>
          <p:cNvSpPr/>
          <p:nvPr/>
        </p:nvSpPr>
        <p:spPr>
          <a:xfrm>
            <a:off x="762126" y="0"/>
            <a:ext cx="6614159" cy="8188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2CAE006-5D27-4DA2-865A-06290DBA3F73}"/>
              </a:ext>
            </a:extLst>
          </p:cNvPr>
          <p:cNvCxnSpPr>
            <a:cxnSpLocks/>
          </p:cNvCxnSpPr>
          <p:nvPr/>
        </p:nvCxnSpPr>
        <p:spPr>
          <a:xfrm flipV="1">
            <a:off x="6784849" y="2651760"/>
            <a:ext cx="1819655" cy="15017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A66958-9A7C-47C8-BD07-D7A845BE4301}"/>
              </a:ext>
            </a:extLst>
          </p:cNvPr>
          <p:cNvCxnSpPr>
            <a:cxnSpLocks/>
          </p:cNvCxnSpPr>
          <p:nvPr/>
        </p:nvCxnSpPr>
        <p:spPr>
          <a:xfrm flipV="1">
            <a:off x="5768342" y="2399749"/>
            <a:ext cx="2644138" cy="10292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95B435-9A51-44C2-A63D-4CB0C1542DD9}"/>
              </a:ext>
            </a:extLst>
          </p:cNvPr>
          <p:cNvCxnSpPr>
            <a:cxnSpLocks/>
          </p:cNvCxnSpPr>
          <p:nvPr/>
        </p:nvCxnSpPr>
        <p:spPr>
          <a:xfrm flipV="1">
            <a:off x="6601905" y="3402627"/>
            <a:ext cx="2362263" cy="211425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BB7AB75-43DE-40A3-B6FD-26F1010FAF88}"/>
              </a:ext>
            </a:extLst>
          </p:cNvPr>
          <p:cNvCxnSpPr>
            <a:cxnSpLocks/>
          </p:cNvCxnSpPr>
          <p:nvPr/>
        </p:nvCxnSpPr>
        <p:spPr>
          <a:xfrm>
            <a:off x="6119607" y="888537"/>
            <a:ext cx="2201433" cy="7075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D112934-E9FF-4F19-A1E6-6EB9857AED38}"/>
              </a:ext>
            </a:extLst>
          </p:cNvPr>
          <p:cNvSpPr txBox="1"/>
          <p:nvPr/>
        </p:nvSpPr>
        <p:spPr>
          <a:xfrm>
            <a:off x="8833104" y="1545314"/>
            <a:ext cx="2596770" cy="1200329"/>
          </a:xfrm>
          <a:prstGeom prst="rect">
            <a:avLst/>
          </a:prstGeom>
          <a:noFill/>
        </p:spPr>
        <p:txBody>
          <a:bodyPr wrap="square" rtlCol="0">
            <a:spAutoFit/>
          </a:bodyPr>
          <a:lstStyle/>
          <a:p>
            <a:r>
              <a:rPr lang="en-US" dirty="0"/>
              <a:t>All of these are comments, not commands that are executed</a:t>
            </a:r>
          </a:p>
        </p:txBody>
      </p:sp>
    </p:spTree>
    <p:extLst>
      <p:ext uri="{BB962C8B-B14F-4D97-AF65-F5344CB8AC3E}">
        <p14:creationId xmlns:p14="http://schemas.microsoft.com/office/powerpoint/2010/main" val="908132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8659E-B273-4A74-9AB5-45377429E203}"/>
              </a:ext>
            </a:extLst>
          </p:cNvPr>
          <p:cNvSpPr>
            <a:spLocks noGrp="1"/>
          </p:cNvSpPr>
          <p:nvPr>
            <p:ph type="title"/>
          </p:nvPr>
        </p:nvSpPr>
        <p:spPr>
          <a:xfrm>
            <a:off x="685801" y="0"/>
            <a:ext cx="10131425" cy="1456267"/>
          </a:xfrm>
        </p:spPr>
        <p:txBody>
          <a:bodyPr/>
          <a:lstStyle/>
          <a:p>
            <a:r>
              <a:rPr lang="en-US" dirty="0"/>
              <a:t>Entering Data Strategy 1: “By Hand”</a:t>
            </a:r>
          </a:p>
        </p:txBody>
      </p:sp>
      <p:sp>
        <p:nvSpPr>
          <p:cNvPr id="3" name="Content Placeholder 2">
            <a:extLst>
              <a:ext uri="{FF2B5EF4-FFF2-40B4-BE49-F238E27FC236}">
                <a16:creationId xmlns:a16="http://schemas.microsoft.com/office/drawing/2014/main" id="{95E411C0-39C5-4CAA-959C-689FCFED32A5}"/>
              </a:ext>
            </a:extLst>
          </p:cNvPr>
          <p:cNvSpPr>
            <a:spLocks noGrp="1"/>
          </p:cNvSpPr>
          <p:nvPr>
            <p:ph idx="1"/>
          </p:nvPr>
        </p:nvSpPr>
        <p:spPr>
          <a:xfrm>
            <a:off x="685801" y="1456267"/>
            <a:ext cx="10972799" cy="5544651"/>
          </a:xfrm>
        </p:spPr>
        <p:txBody>
          <a:bodyPr>
            <a:normAutofit/>
          </a:bodyPr>
          <a:lstStyle/>
          <a:p>
            <a:r>
              <a:rPr lang="en-US" sz="2200" dirty="0"/>
              <a:t>While data sets can be loaded in, they can also be typed in (either way, it’s a data step)</a:t>
            </a:r>
          </a:p>
          <a:p>
            <a:r>
              <a:rPr lang="en-US" sz="2200" dirty="0"/>
              <a:t>Components of data step:</a:t>
            </a:r>
          </a:p>
          <a:p>
            <a:pPr lvl="1"/>
            <a:r>
              <a:rPr lang="en-US" sz="2200" dirty="0"/>
              <a:t>Start data step and name the data set to be entered.</a:t>
            </a:r>
          </a:p>
          <a:p>
            <a:pPr lvl="1"/>
            <a:r>
              <a:rPr lang="en-US" sz="2200" dirty="0"/>
              <a:t>Input the variables (columns of the data, make sure to specify $ for categorical)</a:t>
            </a:r>
          </a:p>
          <a:p>
            <a:pPr lvl="1"/>
            <a:r>
              <a:rPr lang="en-US" sz="2200" dirty="0"/>
              <a:t>Enter the data (a CARDS or DATALINES statement must come first)</a:t>
            </a:r>
          </a:p>
          <a:p>
            <a:pPr lvl="1"/>
            <a:r>
              <a:rPr lang="en-US" sz="2200" dirty="0"/>
              <a:t>A RUN statement to execute the entire data step</a:t>
            </a:r>
          </a:p>
          <a:p>
            <a:r>
              <a:rPr lang="en-US" sz="2400" dirty="0"/>
              <a:t>Outline code:</a:t>
            </a:r>
          </a:p>
          <a:p>
            <a:pPr marL="0" marR="0" indent="0" algn="just">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	data </a:t>
            </a:r>
            <a:r>
              <a:rPr lang="en-US" sz="2200" i="1" dirty="0" err="1">
                <a:effectLst/>
                <a:latin typeface="Times New Roman" panose="02020603050405020304" pitchFamily="18" charset="0"/>
                <a:ea typeface="Times New Roman" panose="02020603050405020304" pitchFamily="18" charset="0"/>
              </a:rPr>
              <a:t>dataname</a:t>
            </a:r>
            <a:r>
              <a:rPr lang="en-US" sz="2200" dirty="0">
                <a:effectLst/>
                <a:latin typeface="Times New Roman" panose="02020603050405020304" pitchFamily="18" charset="0"/>
                <a:ea typeface="Times New Roman" panose="02020603050405020304" pitchFamily="18" charset="0"/>
              </a:rPr>
              <a:t>;</a:t>
            </a:r>
          </a:p>
          <a:p>
            <a:pPr marL="0" marR="0" indent="0" algn="just">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	  input </a:t>
            </a:r>
            <a:r>
              <a:rPr lang="en-US" sz="2200" i="1" dirty="0">
                <a:effectLst/>
                <a:latin typeface="Times New Roman" panose="02020603050405020304" pitchFamily="18" charset="0"/>
                <a:ea typeface="Times New Roman" panose="02020603050405020304" pitchFamily="18" charset="0"/>
              </a:rPr>
              <a:t>variable names</a:t>
            </a:r>
            <a:r>
              <a:rPr lang="en-US" sz="2200" dirty="0">
                <a:effectLst/>
                <a:latin typeface="Times New Roman" panose="02020603050405020304" pitchFamily="18" charset="0"/>
                <a:ea typeface="Times New Roman" panose="02020603050405020304" pitchFamily="18" charset="0"/>
              </a:rPr>
              <a:t>;</a:t>
            </a:r>
          </a:p>
          <a:p>
            <a:pPr marL="0" marR="0" indent="0" algn="just">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  	  cards;</a:t>
            </a:r>
          </a:p>
          <a:p>
            <a:pPr marL="0" marR="0" indent="0" algn="just">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         </a:t>
            </a:r>
            <a:r>
              <a:rPr lang="en-US" sz="2200" i="1" dirty="0">
                <a:effectLst/>
                <a:latin typeface="Times New Roman" panose="02020603050405020304" pitchFamily="18" charset="0"/>
                <a:ea typeface="Times New Roman" panose="02020603050405020304" pitchFamily="18" charset="0"/>
              </a:rPr>
              <a:t>data</a:t>
            </a:r>
            <a:endParaRPr lang="en-US" sz="22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2200" dirty="0">
                <a:effectLst/>
                <a:latin typeface="Times New Roman" panose="02020603050405020304" pitchFamily="18" charset="0"/>
                <a:ea typeface="Times New Roman" panose="02020603050405020304" pitchFamily="18" charset="0"/>
              </a:rPr>
              <a:t>	run;</a:t>
            </a:r>
          </a:p>
          <a:p>
            <a:pPr marL="0" indent="0">
              <a:buNone/>
            </a:pPr>
            <a:endParaRPr lang="en-US" sz="2400" dirty="0"/>
          </a:p>
          <a:p>
            <a:endParaRPr lang="en-US" dirty="0"/>
          </a:p>
        </p:txBody>
      </p:sp>
    </p:spTree>
    <p:extLst>
      <p:ext uri="{BB962C8B-B14F-4D97-AF65-F5344CB8AC3E}">
        <p14:creationId xmlns:p14="http://schemas.microsoft.com/office/powerpoint/2010/main" val="354518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19291-19B9-48E7-A40D-6CC0D8B74EC1}"/>
              </a:ext>
            </a:extLst>
          </p:cNvPr>
          <p:cNvSpPr>
            <a:spLocks noGrp="1"/>
          </p:cNvSpPr>
          <p:nvPr>
            <p:ph type="title"/>
          </p:nvPr>
        </p:nvSpPr>
        <p:spPr>
          <a:xfrm>
            <a:off x="2060575" y="97536"/>
            <a:ext cx="10131425" cy="1456267"/>
          </a:xfrm>
        </p:spPr>
        <p:txBody>
          <a:bodyPr/>
          <a:lstStyle/>
          <a:p>
            <a:r>
              <a:rPr lang="en-US" dirty="0"/>
              <a:t>Video Introduction to SAS On DEMAND</a:t>
            </a:r>
          </a:p>
        </p:txBody>
      </p:sp>
      <p:pic>
        <p:nvPicPr>
          <p:cNvPr id="4" name="Online Media 3" title="SAS Tutorial | Getting Started with SAS OnDemand for Academics">
            <a:hlinkClick r:id="" action="ppaction://media"/>
            <a:extLst>
              <a:ext uri="{FF2B5EF4-FFF2-40B4-BE49-F238E27FC236}">
                <a16:creationId xmlns:a16="http://schemas.microsoft.com/office/drawing/2014/main" id="{5D725ADC-4E84-48C7-A5CA-F0A377A0842B}"/>
              </a:ext>
            </a:extLst>
          </p:cNvPr>
          <p:cNvPicPr>
            <a:picLocks noGrp="1" noRot="1" noChangeAspect="1"/>
          </p:cNvPicPr>
          <p:nvPr>
            <p:ph idx="1"/>
            <a:videoFile r:link="rId1"/>
          </p:nvPr>
        </p:nvPicPr>
        <p:blipFill>
          <a:blip r:embed="rId3"/>
          <a:stretch>
            <a:fillRect/>
          </a:stretch>
        </p:blipFill>
        <p:spPr>
          <a:xfrm>
            <a:off x="1411288" y="1206500"/>
            <a:ext cx="9369425" cy="5294313"/>
          </a:xfrm>
          <a:prstGeom prst="rect">
            <a:avLst/>
          </a:prstGeom>
        </p:spPr>
      </p:pic>
    </p:spTree>
    <p:extLst>
      <p:ext uri="{BB962C8B-B14F-4D97-AF65-F5344CB8AC3E}">
        <p14:creationId xmlns:p14="http://schemas.microsoft.com/office/powerpoint/2010/main" val="262842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2770632" y="-69723"/>
            <a:ext cx="10131425" cy="1456267"/>
          </a:xfrm>
        </p:spPr>
        <p:txBody>
          <a:bodyPr/>
          <a:lstStyle/>
          <a:p>
            <a:r>
              <a:rPr lang="en-US" dirty="0"/>
              <a:t>“By Hand” Data Entry Example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sp>
        <p:nvSpPr>
          <p:cNvPr id="4" name="Oval 3">
            <a:extLst>
              <a:ext uri="{FF2B5EF4-FFF2-40B4-BE49-F238E27FC236}">
                <a16:creationId xmlns:a16="http://schemas.microsoft.com/office/drawing/2014/main" id="{F6AEA958-A15B-49D2-91B7-933E7C0051D4}"/>
              </a:ext>
            </a:extLst>
          </p:cNvPr>
          <p:cNvSpPr/>
          <p:nvPr/>
        </p:nvSpPr>
        <p:spPr>
          <a:xfrm>
            <a:off x="2382012" y="1211835"/>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8072940-1132-4BD3-B42F-0620CEF27F30}"/>
              </a:ext>
            </a:extLst>
          </p:cNvPr>
          <p:cNvCxnSpPr>
            <a:cxnSpLocks/>
          </p:cNvCxnSpPr>
          <p:nvPr/>
        </p:nvCxnSpPr>
        <p:spPr>
          <a:xfrm>
            <a:off x="3268981" y="1536192"/>
            <a:ext cx="4238243" cy="1627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7690104" y="2935224"/>
            <a:ext cx="3621024" cy="1200329"/>
          </a:xfrm>
          <a:prstGeom prst="rect">
            <a:avLst/>
          </a:prstGeom>
          <a:noFill/>
        </p:spPr>
        <p:txBody>
          <a:bodyPr wrap="square" rtlCol="0">
            <a:spAutoFit/>
          </a:bodyPr>
          <a:lstStyle/>
          <a:p>
            <a:r>
              <a:rPr lang="en-US" dirty="0"/>
              <a:t>You can name your data set whatever you like here (usually we want shorter but also informative names)</a:t>
            </a:r>
          </a:p>
        </p:txBody>
      </p:sp>
    </p:spTree>
    <p:extLst>
      <p:ext uri="{BB962C8B-B14F-4D97-AF65-F5344CB8AC3E}">
        <p14:creationId xmlns:p14="http://schemas.microsoft.com/office/powerpoint/2010/main" val="1729413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2624391" y="-39530"/>
            <a:ext cx="10131425" cy="1456267"/>
          </a:xfrm>
        </p:spPr>
        <p:txBody>
          <a:bodyPr/>
          <a:lstStyle/>
          <a:p>
            <a:r>
              <a:rPr lang="en-US" dirty="0"/>
              <a:t>“By Hand” Data Entry Example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sp>
        <p:nvSpPr>
          <p:cNvPr id="4" name="Oval 3">
            <a:extLst>
              <a:ext uri="{FF2B5EF4-FFF2-40B4-BE49-F238E27FC236}">
                <a16:creationId xmlns:a16="http://schemas.microsoft.com/office/drawing/2014/main" id="{F6AEA958-A15B-49D2-91B7-933E7C0051D4}"/>
              </a:ext>
            </a:extLst>
          </p:cNvPr>
          <p:cNvSpPr/>
          <p:nvPr/>
        </p:nvSpPr>
        <p:spPr>
          <a:xfrm>
            <a:off x="2080260" y="1511131"/>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8072940-1132-4BD3-B42F-0620CEF27F30}"/>
              </a:ext>
            </a:extLst>
          </p:cNvPr>
          <p:cNvCxnSpPr>
            <a:cxnSpLocks/>
          </p:cNvCxnSpPr>
          <p:nvPr/>
        </p:nvCxnSpPr>
        <p:spPr>
          <a:xfrm>
            <a:off x="2857500" y="2004907"/>
            <a:ext cx="4649724" cy="11589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7690104" y="2935224"/>
            <a:ext cx="3621024" cy="1200329"/>
          </a:xfrm>
          <a:prstGeom prst="rect">
            <a:avLst/>
          </a:prstGeom>
          <a:noFill/>
        </p:spPr>
        <p:txBody>
          <a:bodyPr wrap="square" rtlCol="0">
            <a:spAutoFit/>
          </a:bodyPr>
          <a:lstStyle/>
          <a:p>
            <a:r>
              <a:rPr lang="en-US" dirty="0"/>
              <a:t>Everything following the input statement are variable names and details about the data in the columns for these variables</a:t>
            </a:r>
          </a:p>
        </p:txBody>
      </p:sp>
    </p:spTree>
    <p:extLst>
      <p:ext uri="{BB962C8B-B14F-4D97-AF65-F5344CB8AC3E}">
        <p14:creationId xmlns:p14="http://schemas.microsoft.com/office/powerpoint/2010/main" val="2448905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2647188" y="0"/>
            <a:ext cx="10131425" cy="1456267"/>
          </a:xfrm>
        </p:spPr>
        <p:txBody>
          <a:bodyPr/>
          <a:lstStyle/>
          <a:p>
            <a:r>
              <a:rPr lang="en-US" dirty="0"/>
              <a:t>“By Hand” Data Entry Example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sp>
        <p:nvSpPr>
          <p:cNvPr id="4" name="Oval 3">
            <a:extLst>
              <a:ext uri="{FF2B5EF4-FFF2-40B4-BE49-F238E27FC236}">
                <a16:creationId xmlns:a16="http://schemas.microsoft.com/office/drawing/2014/main" id="{F6AEA958-A15B-49D2-91B7-933E7C0051D4}"/>
              </a:ext>
            </a:extLst>
          </p:cNvPr>
          <p:cNvSpPr/>
          <p:nvPr/>
        </p:nvSpPr>
        <p:spPr>
          <a:xfrm>
            <a:off x="2587752" y="1575139"/>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8072940-1132-4BD3-B42F-0620CEF27F30}"/>
              </a:ext>
            </a:extLst>
          </p:cNvPr>
          <p:cNvCxnSpPr>
            <a:cxnSpLocks/>
          </p:cNvCxnSpPr>
          <p:nvPr/>
        </p:nvCxnSpPr>
        <p:spPr>
          <a:xfrm>
            <a:off x="4398264" y="2068915"/>
            <a:ext cx="3108960" cy="10949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7690104" y="2935224"/>
            <a:ext cx="3621024" cy="923330"/>
          </a:xfrm>
          <a:prstGeom prst="rect">
            <a:avLst/>
          </a:prstGeom>
          <a:noFill/>
        </p:spPr>
        <p:txBody>
          <a:bodyPr wrap="square" rtlCol="0">
            <a:spAutoFit/>
          </a:bodyPr>
          <a:lstStyle/>
          <a:p>
            <a:r>
              <a:rPr lang="en-US" dirty="0"/>
              <a:t>These variables are quantitative/numeric (no $ sign after the variable)</a:t>
            </a:r>
          </a:p>
        </p:txBody>
      </p:sp>
      <p:sp>
        <p:nvSpPr>
          <p:cNvPr id="8" name="Oval 7">
            <a:extLst>
              <a:ext uri="{FF2B5EF4-FFF2-40B4-BE49-F238E27FC236}">
                <a16:creationId xmlns:a16="http://schemas.microsoft.com/office/drawing/2014/main" id="{A3F36E7E-2435-42E2-B57A-DAD5CE83ADA4}"/>
              </a:ext>
            </a:extLst>
          </p:cNvPr>
          <p:cNvSpPr/>
          <p:nvPr/>
        </p:nvSpPr>
        <p:spPr>
          <a:xfrm>
            <a:off x="4658868" y="1550078"/>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A634D13-AF8A-4F7B-8B4B-CB1CD5B39287}"/>
              </a:ext>
            </a:extLst>
          </p:cNvPr>
          <p:cNvSpPr/>
          <p:nvPr/>
        </p:nvSpPr>
        <p:spPr>
          <a:xfrm>
            <a:off x="5436108" y="1575139"/>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198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2441511" y="-96012"/>
            <a:ext cx="10131425" cy="1456267"/>
          </a:xfrm>
        </p:spPr>
        <p:txBody>
          <a:bodyPr/>
          <a:lstStyle/>
          <a:p>
            <a:r>
              <a:rPr lang="en-US" dirty="0"/>
              <a:t>“By Hand” Data Entry Example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sp>
        <p:nvSpPr>
          <p:cNvPr id="4" name="Oval 3">
            <a:extLst>
              <a:ext uri="{FF2B5EF4-FFF2-40B4-BE49-F238E27FC236}">
                <a16:creationId xmlns:a16="http://schemas.microsoft.com/office/drawing/2014/main" id="{F6AEA958-A15B-49D2-91B7-933E7C0051D4}"/>
              </a:ext>
            </a:extLst>
          </p:cNvPr>
          <p:cNvSpPr/>
          <p:nvPr/>
        </p:nvSpPr>
        <p:spPr>
          <a:xfrm>
            <a:off x="3104388" y="1560576"/>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8072940-1132-4BD3-B42F-0620CEF27F30}"/>
              </a:ext>
            </a:extLst>
          </p:cNvPr>
          <p:cNvCxnSpPr>
            <a:cxnSpLocks/>
          </p:cNvCxnSpPr>
          <p:nvPr/>
        </p:nvCxnSpPr>
        <p:spPr>
          <a:xfrm>
            <a:off x="4398264" y="2068915"/>
            <a:ext cx="3108960" cy="109490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7397496" y="2935224"/>
            <a:ext cx="3913632" cy="1477328"/>
          </a:xfrm>
          <a:prstGeom prst="rect">
            <a:avLst/>
          </a:prstGeom>
          <a:noFill/>
        </p:spPr>
        <p:txBody>
          <a:bodyPr wrap="square" rtlCol="0">
            <a:spAutoFit/>
          </a:bodyPr>
          <a:lstStyle/>
          <a:p>
            <a:r>
              <a:rPr lang="en-US" dirty="0"/>
              <a:t>These variables are character/categorical/qualitative since there is a dollar sign after it (having a space between the name and $ is important)</a:t>
            </a:r>
          </a:p>
        </p:txBody>
      </p:sp>
      <p:sp>
        <p:nvSpPr>
          <p:cNvPr id="8" name="Oval 7">
            <a:extLst>
              <a:ext uri="{FF2B5EF4-FFF2-40B4-BE49-F238E27FC236}">
                <a16:creationId xmlns:a16="http://schemas.microsoft.com/office/drawing/2014/main" id="{A3F36E7E-2435-42E2-B57A-DAD5CE83ADA4}"/>
              </a:ext>
            </a:extLst>
          </p:cNvPr>
          <p:cNvSpPr/>
          <p:nvPr/>
        </p:nvSpPr>
        <p:spPr>
          <a:xfrm>
            <a:off x="3845052" y="1575139"/>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1120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2651760" y="0"/>
            <a:ext cx="10131425" cy="1456267"/>
          </a:xfrm>
        </p:spPr>
        <p:txBody>
          <a:bodyPr/>
          <a:lstStyle/>
          <a:p>
            <a:r>
              <a:rPr lang="en-US" dirty="0"/>
              <a:t>“By Hand” Data Entry Example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cxnSp>
        <p:nvCxnSpPr>
          <p:cNvPr id="7" name="Straight Arrow Connector 6">
            <a:extLst>
              <a:ext uri="{FF2B5EF4-FFF2-40B4-BE49-F238E27FC236}">
                <a16:creationId xmlns:a16="http://schemas.microsoft.com/office/drawing/2014/main" id="{78072940-1132-4BD3-B42F-0620CEF27F30}"/>
              </a:ext>
            </a:extLst>
          </p:cNvPr>
          <p:cNvCxnSpPr>
            <a:cxnSpLocks/>
          </p:cNvCxnSpPr>
          <p:nvPr/>
        </p:nvCxnSpPr>
        <p:spPr>
          <a:xfrm>
            <a:off x="3104389" y="2308013"/>
            <a:ext cx="4402835" cy="8558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7507224" y="2922954"/>
            <a:ext cx="3913632" cy="1200329"/>
          </a:xfrm>
          <a:prstGeom prst="rect">
            <a:avLst/>
          </a:prstGeom>
          <a:noFill/>
        </p:spPr>
        <p:txBody>
          <a:bodyPr wrap="square" rtlCol="0">
            <a:spAutoFit/>
          </a:bodyPr>
          <a:lstStyle/>
          <a:p>
            <a:r>
              <a:rPr lang="en-US" dirty="0"/>
              <a:t>This statement says we are about to enter data; a more modern but completely equivalent command is DATALINES;</a:t>
            </a:r>
          </a:p>
        </p:txBody>
      </p:sp>
      <p:sp>
        <p:nvSpPr>
          <p:cNvPr id="8" name="Oval 7">
            <a:extLst>
              <a:ext uri="{FF2B5EF4-FFF2-40B4-BE49-F238E27FC236}">
                <a16:creationId xmlns:a16="http://schemas.microsoft.com/office/drawing/2014/main" id="{A3F36E7E-2435-42E2-B57A-DAD5CE83ADA4}"/>
              </a:ext>
            </a:extLst>
          </p:cNvPr>
          <p:cNvSpPr/>
          <p:nvPr/>
        </p:nvSpPr>
        <p:spPr>
          <a:xfrm>
            <a:off x="2180844" y="1922611"/>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141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2798064" y="-54525"/>
            <a:ext cx="10131425" cy="1456267"/>
          </a:xfrm>
        </p:spPr>
        <p:txBody>
          <a:bodyPr/>
          <a:lstStyle/>
          <a:p>
            <a:r>
              <a:rPr lang="en-US" dirty="0"/>
              <a:t>“By Hand” Data Entry Example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cxnSp>
        <p:nvCxnSpPr>
          <p:cNvPr id="7" name="Straight Arrow Connector 6">
            <a:extLst>
              <a:ext uri="{FF2B5EF4-FFF2-40B4-BE49-F238E27FC236}">
                <a16:creationId xmlns:a16="http://schemas.microsoft.com/office/drawing/2014/main" id="{78072940-1132-4BD3-B42F-0620CEF27F30}"/>
              </a:ext>
            </a:extLst>
          </p:cNvPr>
          <p:cNvCxnSpPr>
            <a:cxnSpLocks/>
          </p:cNvCxnSpPr>
          <p:nvPr/>
        </p:nvCxnSpPr>
        <p:spPr>
          <a:xfrm>
            <a:off x="5202936" y="3163824"/>
            <a:ext cx="15361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6739128" y="1646134"/>
            <a:ext cx="5138928" cy="3693319"/>
          </a:xfrm>
          <a:prstGeom prst="rect">
            <a:avLst/>
          </a:prstGeom>
          <a:noFill/>
        </p:spPr>
        <p:txBody>
          <a:bodyPr wrap="square" rtlCol="0">
            <a:spAutoFit/>
          </a:bodyPr>
          <a:lstStyle/>
          <a:p>
            <a:r>
              <a:rPr lang="en-US" dirty="0"/>
              <a:t>Data entry – note that </a:t>
            </a:r>
          </a:p>
          <a:p>
            <a:pPr marL="342900" indent="-342900">
              <a:buAutoNum type="arabicPeriod"/>
            </a:pPr>
            <a:r>
              <a:rPr lang="en-US" dirty="0"/>
              <a:t>Data is entered for each row/observational unit (person) in order by variables/columns</a:t>
            </a:r>
          </a:p>
          <a:p>
            <a:pPr marL="342900" indent="-342900">
              <a:buAutoNum type="arabicPeriod"/>
            </a:pPr>
            <a:r>
              <a:rPr lang="en-US" dirty="0"/>
              <a:t>The type of value matches the variable type (numbers for the quantitative variables)</a:t>
            </a:r>
          </a:p>
          <a:p>
            <a:pPr marL="342900" indent="-342900">
              <a:buAutoNum type="arabicPeriod"/>
            </a:pPr>
            <a:r>
              <a:rPr lang="en-US" dirty="0"/>
              <a:t>The default length of character values is 8 (anything longer is truncated unless we specify otherwise)</a:t>
            </a:r>
          </a:p>
          <a:p>
            <a:pPr marL="342900" indent="-342900">
              <a:buAutoNum type="arabicPeriod"/>
            </a:pPr>
            <a:r>
              <a:rPr lang="en-US" dirty="0"/>
              <a:t>There is a space (or at least one) between each data value</a:t>
            </a:r>
          </a:p>
          <a:p>
            <a:pPr marL="342900" indent="-342900">
              <a:buAutoNum type="arabicPeriod"/>
            </a:pPr>
            <a:r>
              <a:rPr lang="en-US" dirty="0"/>
              <a:t>Unless we tell SAS otherwise, character values cannot have blanks (SAS will think the value after the blank corresponds to the next variable)</a:t>
            </a:r>
          </a:p>
        </p:txBody>
      </p:sp>
      <p:sp>
        <p:nvSpPr>
          <p:cNvPr id="8" name="Oval 7">
            <a:extLst>
              <a:ext uri="{FF2B5EF4-FFF2-40B4-BE49-F238E27FC236}">
                <a16:creationId xmlns:a16="http://schemas.microsoft.com/office/drawing/2014/main" id="{A3F36E7E-2435-42E2-B57A-DAD5CE83ADA4}"/>
              </a:ext>
            </a:extLst>
          </p:cNvPr>
          <p:cNvSpPr/>
          <p:nvPr/>
        </p:nvSpPr>
        <p:spPr>
          <a:xfrm>
            <a:off x="1680210" y="2076877"/>
            <a:ext cx="3522726" cy="27042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960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2697480" y="-61700"/>
            <a:ext cx="10131425" cy="1456267"/>
          </a:xfrm>
        </p:spPr>
        <p:txBody>
          <a:bodyPr/>
          <a:lstStyle/>
          <a:p>
            <a:r>
              <a:rPr lang="en-US" dirty="0"/>
              <a:t>“By Hand” Data Entry Example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cxnSp>
        <p:nvCxnSpPr>
          <p:cNvPr id="7" name="Straight Arrow Connector 6">
            <a:extLst>
              <a:ext uri="{FF2B5EF4-FFF2-40B4-BE49-F238E27FC236}">
                <a16:creationId xmlns:a16="http://schemas.microsoft.com/office/drawing/2014/main" id="{78072940-1132-4BD3-B42F-0620CEF27F30}"/>
              </a:ext>
            </a:extLst>
          </p:cNvPr>
          <p:cNvCxnSpPr>
            <a:cxnSpLocks/>
          </p:cNvCxnSpPr>
          <p:nvPr/>
        </p:nvCxnSpPr>
        <p:spPr>
          <a:xfrm flipV="1">
            <a:off x="4992624" y="3163824"/>
            <a:ext cx="1746504" cy="2651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6739128" y="2240494"/>
            <a:ext cx="4151376" cy="923330"/>
          </a:xfrm>
          <a:prstGeom prst="rect">
            <a:avLst/>
          </a:prstGeom>
          <a:noFill/>
        </p:spPr>
        <p:txBody>
          <a:bodyPr wrap="square" rtlCol="0">
            <a:spAutoFit/>
          </a:bodyPr>
          <a:lstStyle/>
          <a:p>
            <a:r>
              <a:rPr lang="en-US" dirty="0"/>
              <a:t>In practice, there is often “missing” data, or data values that are unknown.  In SAS, such values are entered using a “period”.</a:t>
            </a:r>
          </a:p>
        </p:txBody>
      </p:sp>
      <p:sp>
        <p:nvSpPr>
          <p:cNvPr id="8" name="Oval 7">
            <a:extLst>
              <a:ext uri="{FF2B5EF4-FFF2-40B4-BE49-F238E27FC236}">
                <a16:creationId xmlns:a16="http://schemas.microsoft.com/office/drawing/2014/main" id="{A3F36E7E-2435-42E2-B57A-DAD5CE83ADA4}"/>
              </a:ext>
            </a:extLst>
          </p:cNvPr>
          <p:cNvSpPr/>
          <p:nvPr/>
        </p:nvSpPr>
        <p:spPr>
          <a:xfrm>
            <a:off x="4267962" y="3319271"/>
            <a:ext cx="550926" cy="4827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266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2608327" y="-43996"/>
            <a:ext cx="10131425" cy="1456267"/>
          </a:xfrm>
        </p:spPr>
        <p:txBody>
          <a:bodyPr/>
          <a:lstStyle/>
          <a:p>
            <a:r>
              <a:rPr lang="en-US" dirty="0"/>
              <a:t>“By Hand” Data Entry Example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cxnSp>
        <p:nvCxnSpPr>
          <p:cNvPr id="7" name="Straight Arrow Connector 6">
            <a:extLst>
              <a:ext uri="{FF2B5EF4-FFF2-40B4-BE49-F238E27FC236}">
                <a16:creationId xmlns:a16="http://schemas.microsoft.com/office/drawing/2014/main" id="{78072940-1132-4BD3-B42F-0620CEF27F30}"/>
              </a:ext>
            </a:extLst>
          </p:cNvPr>
          <p:cNvCxnSpPr>
            <a:cxnSpLocks/>
          </p:cNvCxnSpPr>
          <p:nvPr/>
        </p:nvCxnSpPr>
        <p:spPr>
          <a:xfrm flipV="1">
            <a:off x="2889504" y="3675888"/>
            <a:ext cx="3374136" cy="11499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6739128" y="2240494"/>
            <a:ext cx="4151376" cy="2585323"/>
          </a:xfrm>
          <a:prstGeom prst="rect">
            <a:avLst/>
          </a:prstGeom>
          <a:noFill/>
        </p:spPr>
        <p:txBody>
          <a:bodyPr wrap="square" rtlCol="0">
            <a:spAutoFit/>
          </a:bodyPr>
          <a:lstStyle/>
          <a:p>
            <a:r>
              <a:rPr lang="en-US" dirty="0"/>
              <a:t>There is a single semicolon on its own line (since it’s not part of the data) after we have entered ALL of the data.</a:t>
            </a:r>
          </a:p>
          <a:p>
            <a:endParaRPr lang="en-US" dirty="0"/>
          </a:p>
          <a:p>
            <a:r>
              <a:rPr lang="en-US" dirty="0"/>
              <a:t>Then, we have a run statement to actually compile the data.  Note that we wouldn’t need a run statement until the end of the program, but it is good practice (and makes the log easier to read).</a:t>
            </a:r>
          </a:p>
        </p:txBody>
      </p:sp>
      <p:sp>
        <p:nvSpPr>
          <p:cNvPr id="8" name="Oval 7">
            <a:extLst>
              <a:ext uri="{FF2B5EF4-FFF2-40B4-BE49-F238E27FC236}">
                <a16:creationId xmlns:a16="http://schemas.microsoft.com/office/drawing/2014/main" id="{A3F36E7E-2435-42E2-B57A-DAD5CE83ADA4}"/>
              </a:ext>
            </a:extLst>
          </p:cNvPr>
          <p:cNvSpPr/>
          <p:nvPr/>
        </p:nvSpPr>
        <p:spPr>
          <a:xfrm>
            <a:off x="1920241" y="4297680"/>
            <a:ext cx="688086" cy="7943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600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3776-7D46-4025-A49D-575318B2244D}"/>
              </a:ext>
            </a:extLst>
          </p:cNvPr>
          <p:cNvSpPr>
            <a:spLocks noGrp="1"/>
          </p:cNvSpPr>
          <p:nvPr>
            <p:ph type="title"/>
          </p:nvPr>
        </p:nvSpPr>
        <p:spPr/>
        <p:txBody>
          <a:bodyPr/>
          <a:lstStyle/>
          <a:p>
            <a:r>
              <a:rPr lang="en-US" dirty="0"/>
              <a:t>Your Turn: EXERCISE 2 (raw data entry)</a:t>
            </a:r>
          </a:p>
        </p:txBody>
      </p:sp>
      <p:sp>
        <p:nvSpPr>
          <p:cNvPr id="3" name="Content Placeholder 2">
            <a:extLst>
              <a:ext uri="{FF2B5EF4-FFF2-40B4-BE49-F238E27FC236}">
                <a16:creationId xmlns:a16="http://schemas.microsoft.com/office/drawing/2014/main" id="{D3F7EA31-7636-4D82-B06A-C9C21B8ADF18}"/>
              </a:ext>
            </a:extLst>
          </p:cNvPr>
          <p:cNvSpPr>
            <a:spLocks noGrp="1"/>
          </p:cNvSpPr>
          <p:nvPr>
            <p:ph idx="1"/>
          </p:nvPr>
        </p:nvSpPr>
        <p:spPr>
          <a:xfrm>
            <a:off x="685800" y="1739731"/>
            <a:ext cx="10131425" cy="4414181"/>
          </a:xfrm>
        </p:spPr>
        <p:txBody>
          <a:bodyPr>
            <a:normAutofit/>
          </a:bodyPr>
          <a:lstStyle/>
          <a:p>
            <a:pPr marL="342900" indent="-342900">
              <a:buAutoNum type="arabicPeriod"/>
            </a:pPr>
            <a:r>
              <a:rPr lang="en-US" dirty="0"/>
              <a:t>Run the lines of code for “Exercise 2”</a:t>
            </a:r>
          </a:p>
          <a:p>
            <a:pPr marL="342900" indent="-342900">
              <a:buAutoNum type="arabicPeriod"/>
            </a:pPr>
            <a:r>
              <a:rPr lang="en-US" dirty="0"/>
              <a:t>Check out the results to confirm everything ran correctly.  Also check the log window to make sure there were no errors or warnings.</a:t>
            </a:r>
          </a:p>
          <a:p>
            <a:pPr marL="342900" indent="-342900">
              <a:buAutoNum type="arabicPeriod"/>
            </a:pPr>
            <a:r>
              <a:rPr lang="en-US" dirty="0"/>
              <a:t>Copy-paste the Exercise 2 code (to make a second of code that is exactly the same) and then make the following changes:</a:t>
            </a:r>
          </a:p>
          <a:p>
            <a:pPr marL="800100" lvl="1" indent="-342900">
              <a:buFont typeface="+mj-lt"/>
              <a:buAutoNum type="alphaLcPeriod"/>
            </a:pPr>
            <a:r>
              <a:rPr lang="en-US" dirty="0"/>
              <a:t>Add a comment above the pasted code to note that it is Code Exercise #2b.</a:t>
            </a:r>
          </a:p>
          <a:p>
            <a:pPr marL="800100" lvl="1" indent="-342900">
              <a:buFont typeface="+mj-lt"/>
              <a:buAutoNum type="alphaLcPeriod"/>
            </a:pPr>
            <a:r>
              <a:rPr lang="en-US" dirty="0"/>
              <a:t>Change the name of the data set to “club1”</a:t>
            </a:r>
          </a:p>
          <a:p>
            <a:pPr marL="800100" lvl="1" indent="-342900">
              <a:buFont typeface="+mj-lt"/>
              <a:buAutoNum type="alphaLcPeriod"/>
            </a:pPr>
            <a:r>
              <a:rPr lang="en-US" dirty="0"/>
              <a:t>Delete the missing value (don’t put anything in it’s place)</a:t>
            </a:r>
          </a:p>
          <a:p>
            <a:pPr marL="342900" indent="-342900">
              <a:buFont typeface="+mj-lt"/>
              <a:buAutoNum type="arabicPeriod"/>
            </a:pPr>
            <a:r>
              <a:rPr lang="en-US" dirty="0"/>
              <a:t>Run this updated code. What printed?  Why did this print?  Check out the log.</a:t>
            </a:r>
          </a:p>
          <a:p>
            <a:pPr marL="342900" indent="-342900">
              <a:buFont typeface="+mj-lt"/>
              <a:buAutoNum type="arabicPeriod"/>
            </a:pPr>
            <a:r>
              <a:rPr lang="en-US" dirty="0"/>
              <a:t>Go the library folder on the left, and then the “work” folder.  Verify that there are two different data sets in the folder: club and club1.</a:t>
            </a:r>
          </a:p>
        </p:txBody>
      </p:sp>
    </p:spTree>
    <p:extLst>
      <p:ext uri="{BB962C8B-B14F-4D97-AF65-F5344CB8AC3E}">
        <p14:creationId xmlns:p14="http://schemas.microsoft.com/office/powerpoint/2010/main" val="44130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825B3-CA94-4351-9317-7593BEBB3CC0}"/>
              </a:ext>
            </a:extLst>
          </p:cNvPr>
          <p:cNvSpPr>
            <a:spLocks noGrp="1"/>
          </p:cNvSpPr>
          <p:nvPr>
            <p:ph type="title"/>
          </p:nvPr>
        </p:nvSpPr>
        <p:spPr>
          <a:xfrm>
            <a:off x="1161289" y="365759"/>
            <a:ext cx="10131425" cy="1456267"/>
          </a:xfrm>
        </p:spPr>
        <p:txBody>
          <a:bodyPr/>
          <a:lstStyle/>
          <a:p>
            <a:r>
              <a:rPr lang="en-US" dirty="0"/>
              <a:t>Entering Data by Hand: More Options</a:t>
            </a:r>
          </a:p>
        </p:txBody>
      </p:sp>
      <p:sp>
        <p:nvSpPr>
          <p:cNvPr id="3" name="Content Placeholder 2">
            <a:extLst>
              <a:ext uri="{FF2B5EF4-FFF2-40B4-BE49-F238E27FC236}">
                <a16:creationId xmlns:a16="http://schemas.microsoft.com/office/drawing/2014/main" id="{F162AFB5-BA0F-492C-A613-6E3B900810ED}"/>
              </a:ext>
            </a:extLst>
          </p:cNvPr>
          <p:cNvSpPr>
            <a:spLocks noGrp="1"/>
          </p:cNvSpPr>
          <p:nvPr>
            <p:ph idx="1"/>
          </p:nvPr>
        </p:nvSpPr>
        <p:spPr>
          <a:xfrm>
            <a:off x="758827" y="1060705"/>
            <a:ext cx="10131425" cy="5431536"/>
          </a:xfrm>
        </p:spPr>
        <p:txBody>
          <a:bodyPr>
            <a:normAutofit/>
          </a:bodyPr>
          <a:lstStyle/>
          <a:p>
            <a:r>
              <a:rPr lang="en-US" sz="2200" dirty="0"/>
              <a:t>Suppose we wanted to add last names, but we wanted the whole name to be read as a single variable</a:t>
            </a:r>
          </a:p>
          <a:p>
            <a:r>
              <a:rPr lang="en-US" sz="2200" dirty="0"/>
              <a:t>This requires read a “space” as part of the variable value</a:t>
            </a:r>
          </a:p>
          <a:p>
            <a:r>
              <a:rPr lang="en-US" sz="2200" dirty="0"/>
              <a:t>We will now definitely need to specify the following:</a:t>
            </a:r>
          </a:p>
          <a:p>
            <a:pPr lvl="1"/>
            <a:r>
              <a:rPr lang="en-US" sz="2200" dirty="0"/>
              <a:t>That the name variable contains a space and SAS should not consider the last name as a new variable</a:t>
            </a:r>
          </a:p>
          <a:p>
            <a:pPr lvl="1"/>
            <a:r>
              <a:rPr lang="en-US" sz="2200" dirty="0"/>
              <a:t>That there are more than 8 character values that should be saved in the name variable</a:t>
            </a:r>
          </a:p>
        </p:txBody>
      </p:sp>
    </p:spTree>
    <p:extLst>
      <p:ext uri="{BB962C8B-B14F-4D97-AF65-F5344CB8AC3E}">
        <p14:creationId xmlns:p14="http://schemas.microsoft.com/office/powerpoint/2010/main" val="219865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A53D-7A56-4BDE-9B3A-A6171549C0A3}"/>
              </a:ext>
            </a:extLst>
          </p:cNvPr>
          <p:cNvSpPr>
            <a:spLocks noGrp="1"/>
          </p:cNvSpPr>
          <p:nvPr>
            <p:ph type="title"/>
          </p:nvPr>
        </p:nvSpPr>
        <p:spPr/>
        <p:txBody>
          <a:bodyPr/>
          <a:lstStyle/>
          <a:p>
            <a:r>
              <a:rPr lang="en-US" dirty="0"/>
              <a:t>Accessing SAS: OnDemand</a:t>
            </a:r>
          </a:p>
        </p:txBody>
      </p:sp>
      <p:sp>
        <p:nvSpPr>
          <p:cNvPr id="3" name="Content Placeholder 2">
            <a:extLst>
              <a:ext uri="{FF2B5EF4-FFF2-40B4-BE49-F238E27FC236}">
                <a16:creationId xmlns:a16="http://schemas.microsoft.com/office/drawing/2014/main" id="{EFE438B7-20E3-4B5B-9B20-64255EBC542A}"/>
              </a:ext>
            </a:extLst>
          </p:cNvPr>
          <p:cNvSpPr>
            <a:spLocks noGrp="1"/>
          </p:cNvSpPr>
          <p:nvPr>
            <p:ph idx="1"/>
          </p:nvPr>
        </p:nvSpPr>
        <p:spPr>
          <a:xfrm>
            <a:off x="685801" y="1901953"/>
            <a:ext cx="10131425" cy="3889248"/>
          </a:xfrm>
        </p:spPr>
        <p:txBody>
          <a:bodyPr>
            <a:normAutofit lnSpcReduction="10000"/>
          </a:bodyPr>
          <a:lstStyle/>
          <a:p>
            <a:r>
              <a:rPr lang="en-US" dirty="0"/>
              <a:t>Go </a:t>
            </a:r>
            <a:r>
              <a:rPr lang="en-US"/>
              <a:t>to </a:t>
            </a:r>
            <a:r>
              <a:rPr lang="en-US">
                <a:hlinkClick r:id="rId2"/>
              </a:rPr>
              <a:t>https://welcome.oda.sas.com/login</a:t>
            </a:r>
            <a:endParaRPr lang="en-US"/>
          </a:p>
          <a:p>
            <a:r>
              <a:rPr lang="en-US"/>
              <a:t>Sign </a:t>
            </a:r>
            <a:r>
              <a:rPr lang="en-US" dirty="0"/>
              <a:t>up for an account with your Villanova email</a:t>
            </a:r>
          </a:p>
          <a:p>
            <a:r>
              <a:rPr lang="en-US" dirty="0"/>
              <a:t>Select the “Access Now” button</a:t>
            </a:r>
          </a:p>
          <a:p>
            <a:r>
              <a:rPr lang="en-US" dirty="0"/>
              <a:t>Select the SAS Studio</a:t>
            </a:r>
          </a:p>
          <a:p>
            <a:r>
              <a:rPr lang="en-US" dirty="0"/>
              <a:t>You should now be in SAS (cloud version)</a:t>
            </a:r>
          </a:p>
          <a:p>
            <a:r>
              <a:rPr lang="en-US" dirty="0"/>
              <a:t>To open SAS files saved on your machine, open them in a folder and drag the file into the SAS window </a:t>
            </a:r>
            <a:r>
              <a:rPr lang="en-US" b="1" i="1" dirty="0"/>
              <a:t>or, under files in the left window, create a new folder, right click, and upload</a:t>
            </a:r>
          </a:p>
          <a:p>
            <a:pPr lvl="1"/>
            <a:r>
              <a:rPr lang="en-US" dirty="0"/>
              <a:t>You can then save files and data sets onto the cloud</a:t>
            </a:r>
          </a:p>
          <a:p>
            <a:r>
              <a:rPr lang="en-US" dirty="0"/>
              <a:t>To upload SAS data (you need to upload data to be able to access it), click on the far left icon under the “Server Files and Folders” in the top left and select “import data”, </a:t>
            </a:r>
            <a:r>
              <a:rPr lang="en-US" b="1" i="1" dirty="0"/>
              <a:t>or, you can upload it directly to your folder in the left window</a:t>
            </a:r>
            <a:endParaRPr lang="en-US" dirty="0"/>
          </a:p>
        </p:txBody>
      </p:sp>
    </p:spTree>
    <p:extLst>
      <p:ext uri="{BB962C8B-B14F-4D97-AF65-F5344CB8AC3E}">
        <p14:creationId xmlns:p14="http://schemas.microsoft.com/office/powerpoint/2010/main" val="4018563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ADF01-D031-453D-AC24-CEECE9951B3B}"/>
              </a:ext>
            </a:extLst>
          </p:cNvPr>
          <p:cNvSpPr>
            <a:spLocks noGrp="1"/>
          </p:cNvSpPr>
          <p:nvPr>
            <p:ph type="title"/>
          </p:nvPr>
        </p:nvSpPr>
        <p:spPr>
          <a:xfrm>
            <a:off x="1030287" y="338666"/>
            <a:ext cx="10131425" cy="1456267"/>
          </a:xfrm>
        </p:spPr>
        <p:txBody>
          <a:bodyPr/>
          <a:lstStyle/>
          <a:p>
            <a:r>
              <a:rPr lang="en-US" dirty="0"/>
              <a:t>Entering the Club Data With Last Names</a:t>
            </a:r>
          </a:p>
        </p:txBody>
      </p:sp>
      <p:sp>
        <p:nvSpPr>
          <p:cNvPr id="3" name="Content Placeholder 2">
            <a:extLst>
              <a:ext uri="{FF2B5EF4-FFF2-40B4-BE49-F238E27FC236}">
                <a16:creationId xmlns:a16="http://schemas.microsoft.com/office/drawing/2014/main" id="{7C1D2042-797E-4BE9-9EA4-946C382A101A}"/>
              </a:ext>
            </a:extLst>
          </p:cNvPr>
          <p:cNvSpPr>
            <a:spLocks noGrp="1"/>
          </p:cNvSpPr>
          <p:nvPr>
            <p:ph idx="1"/>
          </p:nvPr>
        </p:nvSpPr>
        <p:spPr>
          <a:xfrm>
            <a:off x="1030287" y="2132923"/>
            <a:ext cx="10131425" cy="3649133"/>
          </a:xfrm>
        </p:spPr>
        <p:txBody>
          <a:bodyPr>
            <a:normAutofit fontScale="85000" lnSpcReduction="10000"/>
          </a:bodyPr>
          <a:lstStyle/>
          <a:p>
            <a:pPr marL="0" indent="0">
              <a:buNone/>
            </a:pPr>
            <a:r>
              <a:rPr lang="en-US" sz="1800" b="1" dirty="0">
                <a:latin typeface="Courier New" panose="02070309020205020404" pitchFamily="49" charset="0"/>
              </a:rPr>
              <a:t>data</a:t>
            </a:r>
            <a:r>
              <a:rPr lang="en-US" sz="1800" b="0" dirty="0">
                <a:latin typeface="Courier New" panose="02070309020205020404" pitchFamily="49" charset="0"/>
              </a:rPr>
              <a:t> club;</a:t>
            </a:r>
          </a:p>
          <a:p>
            <a:pPr marL="0" indent="0">
              <a:buNone/>
            </a:pPr>
            <a:r>
              <a:rPr lang="en-US" sz="1800" b="0" dirty="0">
                <a:latin typeface="Courier New" panose="02070309020205020404" pitchFamily="49" charset="0"/>
              </a:rPr>
              <a:t>  input id name &amp; $15. team $ </a:t>
            </a:r>
            <a:r>
              <a:rPr lang="en-US" sz="1800" b="0" dirty="0" err="1">
                <a:latin typeface="Courier New" panose="02070309020205020404" pitchFamily="49" charset="0"/>
              </a:rPr>
              <a:t>startwt</a:t>
            </a:r>
            <a:r>
              <a:rPr lang="en-US" sz="1800" b="0" dirty="0">
                <a:latin typeface="Courier New" panose="02070309020205020404" pitchFamily="49" charset="0"/>
              </a:rPr>
              <a:t> </a:t>
            </a:r>
            <a:r>
              <a:rPr lang="en-US" sz="1800" b="0" dirty="0" err="1">
                <a:latin typeface="Courier New" panose="02070309020205020404" pitchFamily="49" charset="0"/>
              </a:rPr>
              <a:t>endwt</a:t>
            </a:r>
            <a:r>
              <a:rPr lang="en-US" sz="1800" b="0" dirty="0">
                <a:latin typeface="Courier New" panose="02070309020205020404" pitchFamily="49" charset="0"/>
              </a:rPr>
              <a:t>;</a:t>
            </a:r>
          </a:p>
          <a:p>
            <a:pPr marL="0" indent="0">
              <a:buNone/>
            </a:pPr>
            <a:r>
              <a:rPr lang="en-US" sz="1800" b="0" dirty="0">
                <a:latin typeface="Courier New" panose="02070309020205020404" pitchFamily="49" charset="0"/>
              </a:rPr>
              <a:t>  cards;</a:t>
            </a:r>
          </a:p>
          <a:p>
            <a:pPr marL="0" indent="0">
              <a:buNone/>
            </a:pPr>
            <a:r>
              <a:rPr lang="en-US" sz="1800" b="0" dirty="0">
                <a:latin typeface="Courier New" panose="02070309020205020404" pitchFamily="49" charset="0"/>
              </a:rPr>
              <a:t>  1023 David Shaw  red 189 165</a:t>
            </a:r>
          </a:p>
          <a:p>
            <a:pPr marL="0" indent="0">
              <a:buNone/>
            </a:pPr>
            <a:r>
              <a:rPr lang="it-IT" sz="1800" b="0" dirty="0">
                <a:latin typeface="Courier New" panose="02070309020205020404" pitchFamily="49" charset="0"/>
              </a:rPr>
              <a:t>  1049 Amelia Serrano  yellow 145 124</a:t>
            </a:r>
          </a:p>
          <a:p>
            <a:pPr marL="0" indent="0">
              <a:buNone/>
            </a:pPr>
            <a:r>
              <a:rPr lang="es-ES" sz="1800" b="0" dirty="0">
                <a:latin typeface="Courier New" panose="02070309020205020404" pitchFamily="49" charset="0"/>
              </a:rPr>
              <a:t>  1219 Alan Nance  red 210 192</a:t>
            </a:r>
          </a:p>
          <a:p>
            <a:pPr marL="0" indent="0">
              <a:buNone/>
            </a:pPr>
            <a:r>
              <a:rPr lang="en-US" sz="1800" b="0" dirty="0">
                <a:latin typeface="Courier New" panose="02070309020205020404" pitchFamily="49" charset="0"/>
              </a:rPr>
              <a:t>  1246 Ravi Sinha  yellow 194 .</a:t>
            </a:r>
          </a:p>
          <a:p>
            <a:pPr marL="0" indent="0">
              <a:buNone/>
            </a:pPr>
            <a:r>
              <a:rPr lang="en-US" sz="1800" b="0" dirty="0">
                <a:latin typeface="Courier New" panose="02070309020205020404" pitchFamily="49" charset="0"/>
              </a:rPr>
              <a:t>  1078 Ashley McKnight  red 127 118</a:t>
            </a:r>
          </a:p>
          <a:p>
            <a:pPr marL="0" indent="0">
              <a:buNone/>
            </a:pPr>
            <a:r>
              <a:rPr lang="en-US" sz="1800" b="0" dirty="0">
                <a:latin typeface="Courier New" panose="02070309020205020404" pitchFamily="49" charset="0"/>
              </a:rPr>
              <a:t>  1221 Jim Brown  yellow 220 204</a:t>
            </a:r>
          </a:p>
          <a:p>
            <a:pPr marL="0" indent="0">
              <a:buNone/>
            </a:pPr>
            <a:r>
              <a:rPr lang="en-US" sz="1800" b="0" dirty="0">
                <a:latin typeface="Courier New" panose="02070309020205020404" pitchFamily="49" charset="0"/>
              </a:rPr>
              <a:t>  ;</a:t>
            </a:r>
          </a:p>
          <a:p>
            <a:pPr marL="0" indent="0">
              <a:buNone/>
            </a:pPr>
            <a:r>
              <a:rPr lang="en-US" sz="1800" b="1" dirty="0">
                <a:latin typeface="Courier New" panose="02070309020205020404" pitchFamily="49" charset="0"/>
              </a:rPr>
              <a:t>run</a:t>
            </a:r>
            <a:r>
              <a:rPr lang="en-US" sz="1800" b="0" dirty="0">
                <a:latin typeface="Courier New" panose="02070309020205020404" pitchFamily="49" charset="0"/>
              </a:rPr>
              <a:t>;</a:t>
            </a:r>
            <a:endParaRPr lang="en-US" dirty="0"/>
          </a:p>
        </p:txBody>
      </p:sp>
      <p:sp>
        <p:nvSpPr>
          <p:cNvPr id="4" name="Oval 3">
            <a:extLst>
              <a:ext uri="{FF2B5EF4-FFF2-40B4-BE49-F238E27FC236}">
                <a16:creationId xmlns:a16="http://schemas.microsoft.com/office/drawing/2014/main" id="{68D62806-C7CC-4509-92B6-B6687511A414}"/>
              </a:ext>
            </a:extLst>
          </p:cNvPr>
          <p:cNvSpPr/>
          <p:nvPr/>
        </p:nvSpPr>
        <p:spPr>
          <a:xfrm>
            <a:off x="2816353" y="2441448"/>
            <a:ext cx="365759" cy="410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185B4281-28DE-4254-AB15-F6AEEBF5A2AD}"/>
              </a:ext>
            </a:extLst>
          </p:cNvPr>
          <p:cNvCxnSpPr>
            <a:cxnSpLocks/>
          </p:cNvCxnSpPr>
          <p:nvPr/>
        </p:nvCxnSpPr>
        <p:spPr>
          <a:xfrm flipV="1">
            <a:off x="2999232" y="2187955"/>
            <a:ext cx="4156062" cy="2198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4D5F708-58DD-4B5C-A083-ADBB1C3C1A2E}"/>
              </a:ext>
            </a:extLst>
          </p:cNvPr>
          <p:cNvSpPr txBox="1"/>
          <p:nvPr/>
        </p:nvSpPr>
        <p:spPr>
          <a:xfrm>
            <a:off x="7360920" y="1728216"/>
            <a:ext cx="4232312" cy="923330"/>
          </a:xfrm>
          <a:prstGeom prst="rect">
            <a:avLst/>
          </a:prstGeom>
          <a:noFill/>
        </p:spPr>
        <p:txBody>
          <a:bodyPr wrap="none" rtlCol="0">
            <a:spAutoFit/>
          </a:bodyPr>
          <a:lstStyle/>
          <a:p>
            <a:r>
              <a:rPr lang="en-US" dirty="0"/>
              <a:t>The “&amp;” tells SAS to continue reading the </a:t>
            </a:r>
          </a:p>
          <a:p>
            <a:r>
              <a:rPr lang="en-US" dirty="0"/>
              <a:t>name variable even after the space; that is,</a:t>
            </a:r>
          </a:p>
          <a:p>
            <a:r>
              <a:rPr lang="en-US" dirty="0"/>
              <a:t>the variable values contains a space</a:t>
            </a:r>
          </a:p>
        </p:txBody>
      </p:sp>
      <p:sp>
        <p:nvSpPr>
          <p:cNvPr id="9" name="Oval 8">
            <a:extLst>
              <a:ext uri="{FF2B5EF4-FFF2-40B4-BE49-F238E27FC236}">
                <a16:creationId xmlns:a16="http://schemas.microsoft.com/office/drawing/2014/main" id="{C953222F-8F89-4624-AA33-62A07065C18C}"/>
              </a:ext>
            </a:extLst>
          </p:cNvPr>
          <p:cNvSpPr/>
          <p:nvPr/>
        </p:nvSpPr>
        <p:spPr>
          <a:xfrm>
            <a:off x="3177654" y="2441448"/>
            <a:ext cx="508521" cy="410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5254D7F8-1001-4FFD-8054-124A018227D1}"/>
              </a:ext>
            </a:extLst>
          </p:cNvPr>
          <p:cNvCxnSpPr>
            <a:cxnSpLocks/>
          </p:cNvCxnSpPr>
          <p:nvPr/>
        </p:nvCxnSpPr>
        <p:spPr>
          <a:xfrm>
            <a:off x="3671945" y="2851738"/>
            <a:ext cx="3703206" cy="9101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3237B4B-8178-417D-8E51-3152E7898ABF}"/>
              </a:ext>
            </a:extLst>
          </p:cNvPr>
          <p:cNvSpPr txBox="1"/>
          <p:nvPr/>
        </p:nvSpPr>
        <p:spPr>
          <a:xfrm>
            <a:off x="7375151" y="3495824"/>
            <a:ext cx="4702549" cy="2308324"/>
          </a:xfrm>
          <a:prstGeom prst="rect">
            <a:avLst/>
          </a:prstGeom>
          <a:noFill/>
        </p:spPr>
        <p:txBody>
          <a:bodyPr wrap="square">
            <a:spAutoFit/>
          </a:bodyPr>
          <a:lstStyle/>
          <a:p>
            <a:r>
              <a:rPr lang="en-US" dirty="0"/>
              <a:t>The “$15.” tells SAS that the variable is </a:t>
            </a:r>
          </a:p>
          <a:p>
            <a:r>
              <a:rPr lang="en-US" dirty="0"/>
              <a:t>a character variable and that up to 15 characters</a:t>
            </a:r>
          </a:p>
          <a:p>
            <a:r>
              <a:rPr lang="en-US" dirty="0"/>
              <a:t>should be stored before truncating</a:t>
            </a:r>
          </a:p>
          <a:p>
            <a:endParaRPr lang="en-US" dirty="0"/>
          </a:p>
          <a:p>
            <a:r>
              <a:rPr lang="en-US" dirty="0"/>
              <a:t>Ashley McKnight’s name is the name corresponding to 15 characters.  Any value above 15 would also work, but for any value below 15 her name would be truncated.</a:t>
            </a:r>
          </a:p>
        </p:txBody>
      </p:sp>
      <p:sp>
        <p:nvSpPr>
          <p:cNvPr id="15" name="Oval 14">
            <a:extLst>
              <a:ext uri="{FF2B5EF4-FFF2-40B4-BE49-F238E27FC236}">
                <a16:creationId xmlns:a16="http://schemas.microsoft.com/office/drawing/2014/main" id="{FF301BC4-A083-4970-B76A-E75518BB9FFB}"/>
              </a:ext>
            </a:extLst>
          </p:cNvPr>
          <p:cNvSpPr/>
          <p:nvPr/>
        </p:nvSpPr>
        <p:spPr>
          <a:xfrm>
            <a:off x="2850757" y="2984583"/>
            <a:ext cx="1064018" cy="23970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E8464CBB-3527-48AF-AC72-F27ECDB3E74C}"/>
              </a:ext>
            </a:extLst>
          </p:cNvPr>
          <p:cNvCxnSpPr>
            <a:cxnSpLocks/>
          </p:cNvCxnSpPr>
          <p:nvPr/>
        </p:nvCxnSpPr>
        <p:spPr>
          <a:xfrm>
            <a:off x="3587229" y="5321763"/>
            <a:ext cx="537096" cy="5153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191055C-A5BB-4244-A255-8DB2442272A3}"/>
              </a:ext>
            </a:extLst>
          </p:cNvPr>
          <p:cNvSpPr txBox="1"/>
          <p:nvPr/>
        </p:nvSpPr>
        <p:spPr>
          <a:xfrm>
            <a:off x="2850757" y="5840511"/>
            <a:ext cx="4203887" cy="923330"/>
          </a:xfrm>
          <a:prstGeom prst="rect">
            <a:avLst/>
          </a:prstGeom>
          <a:noFill/>
        </p:spPr>
        <p:txBody>
          <a:bodyPr wrap="square">
            <a:spAutoFit/>
          </a:bodyPr>
          <a:lstStyle/>
          <a:p>
            <a:r>
              <a:rPr lang="en-US" dirty="0"/>
              <a:t>IMPORTANT: When using “&amp;”, SAS will keep reading the name variable until it encounters a double space or tab</a:t>
            </a:r>
          </a:p>
        </p:txBody>
      </p:sp>
    </p:spTree>
    <p:extLst>
      <p:ext uri="{BB962C8B-B14F-4D97-AF65-F5344CB8AC3E}">
        <p14:creationId xmlns:p14="http://schemas.microsoft.com/office/powerpoint/2010/main" val="2320239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8789-B2BF-441B-811F-BE3F25BA008F}"/>
              </a:ext>
            </a:extLst>
          </p:cNvPr>
          <p:cNvSpPr>
            <a:spLocks noGrp="1"/>
          </p:cNvSpPr>
          <p:nvPr>
            <p:ph type="title"/>
          </p:nvPr>
        </p:nvSpPr>
        <p:spPr>
          <a:xfrm>
            <a:off x="685801" y="609600"/>
            <a:ext cx="10131425" cy="2700528"/>
          </a:xfrm>
        </p:spPr>
        <p:txBody>
          <a:bodyPr>
            <a:normAutofit/>
          </a:bodyPr>
          <a:lstStyle/>
          <a:p>
            <a:r>
              <a:rPr lang="en-US" dirty="0"/>
              <a:t>Updated Output:</a:t>
            </a:r>
            <a:br>
              <a:rPr lang="en-US" dirty="0"/>
            </a:br>
            <a:br>
              <a:rPr lang="en-US" dirty="0"/>
            </a:br>
            <a:r>
              <a:rPr lang="en-US" sz="1800" b="1" dirty="0">
                <a:latin typeface="Courier New" panose="02070309020205020404" pitchFamily="49" charset="0"/>
              </a:rPr>
              <a:t>proc</a:t>
            </a:r>
            <a:r>
              <a:rPr lang="en-US" sz="1800" b="0" dirty="0">
                <a:latin typeface="Courier New" panose="02070309020205020404" pitchFamily="49" charset="0"/>
              </a:rPr>
              <a:t> </a:t>
            </a:r>
            <a:r>
              <a:rPr lang="en-US" sz="1800" b="1" dirty="0">
                <a:latin typeface="Courier New" panose="02070309020205020404" pitchFamily="49" charset="0"/>
              </a:rPr>
              <a:t>print</a:t>
            </a:r>
            <a:r>
              <a:rPr lang="en-US" sz="1800" b="0" dirty="0">
                <a:latin typeface="Courier New" panose="02070309020205020404" pitchFamily="49" charset="0"/>
              </a:rPr>
              <a:t> data = club;</a:t>
            </a:r>
            <a:br>
              <a:rPr lang="en-US" sz="1800" b="0" dirty="0">
                <a:latin typeface="Courier New" panose="02070309020205020404" pitchFamily="49" charset="0"/>
              </a:rPr>
            </a:br>
            <a:r>
              <a:rPr lang="en-US" sz="1800" b="0" dirty="0">
                <a:latin typeface="Courier New" panose="02070309020205020404" pitchFamily="49" charset="0"/>
              </a:rPr>
              <a:t>  title 'Data Set of the Club Weight Loss Program - Last Name';</a:t>
            </a:r>
            <a:br>
              <a:rPr lang="en-US" sz="1800" b="0" dirty="0">
                <a:latin typeface="Courier New" panose="02070309020205020404" pitchFamily="49" charset="0"/>
              </a:rPr>
            </a:br>
            <a:r>
              <a:rPr lang="en-US" sz="1800" b="1" dirty="0">
                <a:latin typeface="Courier New" panose="02070309020205020404" pitchFamily="49" charset="0"/>
              </a:rPr>
              <a:t>run</a:t>
            </a:r>
            <a:r>
              <a:rPr lang="en-US" sz="1800" b="0" dirty="0">
                <a:latin typeface="Courier New" panose="02070309020205020404" pitchFamily="49" charset="0"/>
              </a:rPr>
              <a:t>;</a:t>
            </a:r>
            <a:endParaRPr lang="en-US" dirty="0"/>
          </a:p>
        </p:txBody>
      </p:sp>
      <p:pic>
        <p:nvPicPr>
          <p:cNvPr id="5" name="Content Placeholder 4">
            <a:extLst>
              <a:ext uri="{FF2B5EF4-FFF2-40B4-BE49-F238E27FC236}">
                <a16:creationId xmlns:a16="http://schemas.microsoft.com/office/drawing/2014/main" id="{B395EFC0-D0E5-4DD0-BF6E-FD1A2B4913FE}"/>
              </a:ext>
            </a:extLst>
          </p:cNvPr>
          <p:cNvPicPr>
            <a:picLocks noGrp="1" noChangeAspect="1"/>
          </p:cNvPicPr>
          <p:nvPr>
            <p:ph idx="1"/>
          </p:nvPr>
        </p:nvPicPr>
        <p:blipFill rotWithShape="1">
          <a:blip r:embed="rId2"/>
          <a:srcRect l="40699" t="53316" r="22518" b="10606"/>
          <a:stretch/>
        </p:blipFill>
        <p:spPr>
          <a:xfrm>
            <a:off x="2715768" y="3136392"/>
            <a:ext cx="6062472" cy="3344812"/>
          </a:xfrm>
        </p:spPr>
      </p:pic>
    </p:spTree>
    <p:extLst>
      <p:ext uri="{BB962C8B-B14F-4D97-AF65-F5344CB8AC3E}">
        <p14:creationId xmlns:p14="http://schemas.microsoft.com/office/powerpoint/2010/main" val="3110104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2CBD0-7373-4C66-A1D9-311D4280402F}"/>
              </a:ext>
            </a:extLst>
          </p:cNvPr>
          <p:cNvSpPr>
            <a:spLocks noGrp="1"/>
          </p:cNvSpPr>
          <p:nvPr>
            <p:ph type="title"/>
          </p:nvPr>
        </p:nvSpPr>
        <p:spPr>
          <a:xfrm>
            <a:off x="1097343" y="-265176"/>
            <a:ext cx="10131425" cy="1456267"/>
          </a:xfrm>
        </p:spPr>
        <p:txBody>
          <a:bodyPr/>
          <a:lstStyle/>
          <a:p>
            <a:r>
              <a:rPr lang="en-US" dirty="0"/>
              <a:t>Your Turn: EXERCISE 3</a:t>
            </a:r>
          </a:p>
        </p:txBody>
      </p:sp>
      <p:sp>
        <p:nvSpPr>
          <p:cNvPr id="3" name="Content Placeholder 2">
            <a:extLst>
              <a:ext uri="{FF2B5EF4-FFF2-40B4-BE49-F238E27FC236}">
                <a16:creationId xmlns:a16="http://schemas.microsoft.com/office/drawing/2014/main" id="{F41EDFF8-27EF-4967-9696-33CD477FC346}"/>
              </a:ext>
            </a:extLst>
          </p:cNvPr>
          <p:cNvSpPr>
            <a:spLocks noGrp="1"/>
          </p:cNvSpPr>
          <p:nvPr>
            <p:ph idx="1"/>
          </p:nvPr>
        </p:nvSpPr>
        <p:spPr>
          <a:xfrm>
            <a:off x="963232" y="914400"/>
            <a:ext cx="10954511" cy="5669279"/>
          </a:xfrm>
        </p:spPr>
        <p:txBody>
          <a:bodyPr>
            <a:normAutofit/>
          </a:bodyPr>
          <a:lstStyle/>
          <a:p>
            <a:pPr marL="342900" indent="-342900">
              <a:buAutoNum type="arabicPeriod"/>
            </a:pPr>
            <a:r>
              <a:rPr lang="en-US" sz="2300" dirty="0"/>
              <a:t>Recall the following program that we entered earlier</a:t>
            </a:r>
          </a:p>
          <a:p>
            <a:pPr marL="0" indent="0">
              <a:spcAft>
                <a:spcPts val="300"/>
              </a:spcAft>
              <a:buNone/>
            </a:pPr>
            <a:r>
              <a:rPr lang="en-US" sz="1500" b="1" dirty="0">
                <a:latin typeface="Courier New" panose="02070309020205020404" pitchFamily="49" charset="0"/>
              </a:rPr>
              <a:t>data</a:t>
            </a:r>
            <a:r>
              <a:rPr lang="en-US" sz="1500" b="0" dirty="0">
                <a:latin typeface="Courier New" panose="02070309020205020404" pitchFamily="49" charset="0"/>
              </a:rPr>
              <a:t> welcome;</a:t>
            </a:r>
          </a:p>
          <a:p>
            <a:pPr marL="0" indent="0">
              <a:spcAft>
                <a:spcPts val="300"/>
              </a:spcAft>
              <a:buNone/>
            </a:pPr>
            <a:r>
              <a:rPr lang="en-US" sz="1500" b="0" dirty="0">
                <a:latin typeface="Courier New" panose="02070309020205020404" pitchFamily="49" charset="0"/>
              </a:rPr>
              <a:t>  input prof $ </a:t>
            </a:r>
            <a:r>
              <a:rPr lang="en-US" sz="1500" b="0" dirty="0" err="1">
                <a:latin typeface="Courier New" panose="02070309020205020404" pitchFamily="49" charset="0"/>
              </a:rPr>
              <a:t>bestever</a:t>
            </a:r>
            <a:r>
              <a:rPr lang="en-US" sz="1500" b="0" dirty="0">
                <a:latin typeface="Courier New" panose="02070309020205020404" pitchFamily="49" charset="0"/>
              </a:rPr>
              <a:t> $;</a:t>
            </a:r>
          </a:p>
          <a:p>
            <a:pPr marL="0" indent="0">
              <a:spcAft>
                <a:spcPts val="300"/>
              </a:spcAft>
              <a:buNone/>
            </a:pPr>
            <a:r>
              <a:rPr lang="en-US" sz="1500" b="0" dirty="0">
                <a:latin typeface="Courier New" panose="02070309020205020404" pitchFamily="49" charset="0"/>
              </a:rPr>
              <a:t>  cards;</a:t>
            </a:r>
          </a:p>
          <a:p>
            <a:pPr marL="0" indent="0">
              <a:spcAft>
                <a:spcPts val="300"/>
              </a:spcAft>
              <a:buNone/>
            </a:pPr>
            <a:r>
              <a:rPr lang="en-US" sz="1500" dirty="0">
                <a:latin typeface="Courier New" panose="02070309020205020404" pitchFamily="49" charset="0"/>
              </a:rPr>
              <a:t>  Fitzgerald yes;</a:t>
            </a:r>
          </a:p>
          <a:p>
            <a:pPr marL="0" indent="0">
              <a:spcAft>
                <a:spcPts val="300"/>
              </a:spcAft>
              <a:buNone/>
            </a:pPr>
            <a:r>
              <a:rPr lang="en-US" sz="1500" b="0" dirty="0">
                <a:latin typeface="Courier New" panose="02070309020205020404" pitchFamily="49" charset="0"/>
              </a:rPr>
              <a:t>  Plum	no</a:t>
            </a:r>
          </a:p>
          <a:p>
            <a:pPr marL="0" indent="0">
              <a:spcAft>
                <a:spcPts val="300"/>
              </a:spcAft>
              <a:buNone/>
            </a:pPr>
            <a:r>
              <a:rPr lang="en-US" sz="1500" b="0" dirty="0">
                <a:latin typeface="Courier New" panose="02070309020205020404" pitchFamily="49" charset="0"/>
              </a:rPr>
              <a:t>  </a:t>
            </a:r>
            <a:r>
              <a:rPr lang="en-US" sz="1500" b="0" dirty="0" err="1">
                <a:latin typeface="Courier New" panose="02070309020205020404" pitchFamily="49" charset="0"/>
              </a:rPr>
              <a:t>Everyoneelse</a:t>
            </a:r>
            <a:r>
              <a:rPr lang="en-US" sz="1500" b="0" dirty="0">
                <a:latin typeface="Courier New" panose="02070309020205020404" pitchFamily="49" charset="0"/>
              </a:rPr>
              <a:t> </a:t>
            </a:r>
            <a:r>
              <a:rPr lang="en-US" sz="1500" b="0" dirty="0" err="1">
                <a:latin typeface="Courier New" panose="02070309020205020404" pitchFamily="49" charset="0"/>
              </a:rPr>
              <a:t>alsono</a:t>
            </a:r>
            <a:endParaRPr lang="en-US" sz="1500" b="0" dirty="0">
              <a:latin typeface="Courier New" panose="02070309020205020404" pitchFamily="49" charset="0"/>
            </a:endParaRPr>
          </a:p>
          <a:p>
            <a:pPr marL="0" indent="0">
              <a:spcAft>
                <a:spcPts val="300"/>
              </a:spcAft>
              <a:buNone/>
            </a:pPr>
            <a:r>
              <a:rPr lang="en-US" sz="1500" b="0" dirty="0">
                <a:latin typeface="Courier New" panose="02070309020205020404" pitchFamily="49" charset="0"/>
              </a:rPr>
              <a:t>  ;</a:t>
            </a:r>
          </a:p>
          <a:p>
            <a:pPr marL="0" indent="0">
              <a:spcAft>
                <a:spcPts val="300"/>
              </a:spcAft>
              <a:buNone/>
            </a:pPr>
            <a:r>
              <a:rPr lang="en-US" sz="1500" b="1" dirty="0">
                <a:latin typeface="Courier New" panose="02070309020205020404" pitchFamily="49" charset="0"/>
              </a:rPr>
              <a:t>run</a:t>
            </a:r>
            <a:r>
              <a:rPr lang="en-US" sz="1500" b="0" dirty="0">
                <a:latin typeface="Courier New" panose="02070309020205020404" pitchFamily="49" charset="0"/>
              </a:rPr>
              <a:t>;</a:t>
            </a:r>
          </a:p>
          <a:p>
            <a:pPr marL="0" indent="0">
              <a:spcAft>
                <a:spcPts val="300"/>
              </a:spcAft>
              <a:buNone/>
            </a:pPr>
            <a:endParaRPr lang="en-US" sz="1500" b="0" dirty="0">
              <a:latin typeface="Courier New" panose="02070309020205020404" pitchFamily="49" charset="0"/>
            </a:endParaRPr>
          </a:p>
          <a:p>
            <a:pPr marL="0" indent="0">
              <a:spcAft>
                <a:spcPts val="300"/>
              </a:spcAft>
              <a:buNone/>
            </a:pPr>
            <a:r>
              <a:rPr lang="en-US" sz="1500" b="1" dirty="0">
                <a:latin typeface="Courier New" panose="02070309020205020404" pitchFamily="49" charset="0"/>
              </a:rPr>
              <a:t>proc</a:t>
            </a:r>
            <a:r>
              <a:rPr lang="en-US" sz="1500" b="0" dirty="0">
                <a:latin typeface="Courier New" panose="02070309020205020404" pitchFamily="49" charset="0"/>
              </a:rPr>
              <a:t> </a:t>
            </a:r>
            <a:r>
              <a:rPr lang="en-US" sz="1500" b="1" dirty="0">
                <a:latin typeface="Courier New" panose="02070309020205020404" pitchFamily="49" charset="0"/>
              </a:rPr>
              <a:t>print</a:t>
            </a:r>
            <a:r>
              <a:rPr lang="en-US" sz="1500" b="0" dirty="0">
                <a:latin typeface="Courier New" panose="02070309020205020404" pitchFamily="49" charset="0"/>
              </a:rPr>
              <a:t> data=welcome;</a:t>
            </a:r>
          </a:p>
          <a:p>
            <a:pPr marL="0" indent="0">
              <a:spcAft>
                <a:spcPts val="300"/>
              </a:spcAft>
              <a:buNone/>
            </a:pPr>
            <a:r>
              <a:rPr lang="en-US" sz="1500" b="0" dirty="0">
                <a:latin typeface="Courier New" panose="02070309020205020404" pitchFamily="49" charset="0"/>
              </a:rPr>
              <a:t>  title “Who is the best Professor ever?”;</a:t>
            </a:r>
          </a:p>
          <a:p>
            <a:pPr marL="0" indent="0">
              <a:spcAft>
                <a:spcPts val="300"/>
              </a:spcAft>
              <a:buNone/>
            </a:pPr>
            <a:r>
              <a:rPr lang="en-US" sz="1500" b="1" dirty="0">
                <a:latin typeface="Courier New" panose="02070309020205020404" pitchFamily="49" charset="0"/>
              </a:rPr>
              <a:t>run</a:t>
            </a:r>
            <a:r>
              <a:rPr lang="en-US" sz="1500" b="0" dirty="0">
                <a:latin typeface="Courier New" panose="02070309020205020404" pitchFamily="49" charset="0"/>
              </a:rPr>
              <a:t>;</a:t>
            </a:r>
            <a:endParaRPr lang="en-US" sz="1500" dirty="0"/>
          </a:p>
          <a:p>
            <a:pPr marL="0" indent="0">
              <a:buNone/>
            </a:pPr>
            <a:endParaRPr lang="en-US" dirty="0"/>
          </a:p>
          <a:p>
            <a:pPr marL="457200" indent="-457200">
              <a:buAutoNum type="arabicPeriod" startAt="2"/>
            </a:pPr>
            <a:r>
              <a:rPr lang="en-US" sz="2300" dirty="0"/>
              <a:t>Change the code and data above so that</a:t>
            </a:r>
          </a:p>
          <a:p>
            <a:pPr marL="914400" lvl="1" indent="-457200">
              <a:buAutoNum type="alphaLcPeriod"/>
            </a:pPr>
            <a:r>
              <a:rPr lang="en-US" sz="2100" dirty="0"/>
              <a:t>The prof values are Dr. Fitzgerald, Dr. Plum, and Everyone Else (with spaces)</a:t>
            </a:r>
          </a:p>
          <a:p>
            <a:pPr marL="914400" lvl="1" indent="-457200">
              <a:buAutoNum type="alphaLcPeriod"/>
            </a:pPr>
            <a:r>
              <a:rPr lang="en-US" sz="2100" dirty="0"/>
              <a:t>The best ever values are Yes, No, and Also No (with spaces)</a:t>
            </a:r>
          </a:p>
          <a:p>
            <a:pPr marL="342900" indent="-342900">
              <a:buAutoNum type="arabicPeriod"/>
            </a:pPr>
            <a:endParaRPr lang="en-US" dirty="0"/>
          </a:p>
        </p:txBody>
      </p:sp>
    </p:spTree>
    <p:extLst>
      <p:ext uri="{BB962C8B-B14F-4D97-AF65-F5344CB8AC3E}">
        <p14:creationId xmlns:p14="http://schemas.microsoft.com/office/powerpoint/2010/main" val="900620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7B694A-C160-451D-8752-6FA4CD29895B}"/>
              </a:ext>
            </a:extLst>
          </p:cNvPr>
          <p:cNvSpPr>
            <a:spLocks noGrp="1"/>
          </p:cNvSpPr>
          <p:nvPr>
            <p:ph idx="1"/>
          </p:nvPr>
        </p:nvSpPr>
        <p:spPr>
          <a:xfrm>
            <a:off x="685801" y="512065"/>
            <a:ext cx="10131425" cy="5279136"/>
          </a:xfrm>
        </p:spPr>
        <p:txBody>
          <a:bodyPr/>
          <a:lstStyle/>
          <a:p>
            <a:pPr marL="0" indent="0">
              <a:buNone/>
            </a:pPr>
            <a:r>
              <a:rPr lang="en-US" sz="1800" b="1" dirty="0">
                <a:latin typeface="Courier New" panose="02070309020205020404" pitchFamily="49" charset="0"/>
              </a:rPr>
              <a:t>data</a:t>
            </a:r>
            <a:r>
              <a:rPr lang="en-US" sz="1800" b="0" dirty="0">
                <a:latin typeface="Courier New" panose="02070309020205020404" pitchFamily="49" charset="0"/>
              </a:rPr>
              <a:t> welcome;</a:t>
            </a:r>
          </a:p>
          <a:p>
            <a:pPr marL="0" indent="0">
              <a:buNone/>
            </a:pPr>
            <a:r>
              <a:rPr lang="en-US" sz="1800" b="0" dirty="0">
                <a:latin typeface="Courier New" panose="02070309020205020404" pitchFamily="49" charset="0"/>
              </a:rPr>
              <a:t>  input prof $ &amp; </a:t>
            </a:r>
            <a:r>
              <a:rPr lang="en-US" sz="1800" b="1" dirty="0">
                <a:latin typeface="Courier New" panose="02070309020205020404" pitchFamily="49" charset="0"/>
              </a:rPr>
              <a:t>14.</a:t>
            </a:r>
            <a:r>
              <a:rPr lang="en-US" sz="1800" b="0" dirty="0">
                <a:latin typeface="Courier New" panose="02070309020205020404" pitchFamily="49" charset="0"/>
              </a:rPr>
              <a:t> </a:t>
            </a:r>
            <a:r>
              <a:rPr lang="en-US" sz="1800" b="0" dirty="0" err="1">
                <a:latin typeface="Courier New" panose="02070309020205020404" pitchFamily="49" charset="0"/>
              </a:rPr>
              <a:t>bestever</a:t>
            </a:r>
            <a:r>
              <a:rPr lang="en-US" sz="1800" b="0" dirty="0">
                <a:latin typeface="Courier New" panose="02070309020205020404" pitchFamily="49" charset="0"/>
              </a:rPr>
              <a:t> $ &amp; </a:t>
            </a:r>
            <a:r>
              <a:rPr lang="en-US" sz="1800" b="1" dirty="0">
                <a:latin typeface="Courier New" panose="02070309020205020404" pitchFamily="49" charset="0"/>
              </a:rPr>
              <a:t>7.</a:t>
            </a:r>
            <a:r>
              <a:rPr lang="en-US" sz="1800" b="0" dirty="0">
                <a:latin typeface="Courier New" panose="02070309020205020404" pitchFamily="49" charset="0"/>
              </a:rPr>
              <a:t>;</a:t>
            </a:r>
          </a:p>
          <a:p>
            <a:pPr marL="0" indent="0">
              <a:buNone/>
            </a:pPr>
            <a:r>
              <a:rPr lang="en-US" sz="1800" b="0" dirty="0">
                <a:latin typeface="Courier New" panose="02070309020205020404" pitchFamily="49" charset="0"/>
              </a:rPr>
              <a:t>  cards;</a:t>
            </a:r>
          </a:p>
          <a:p>
            <a:pPr marL="0" indent="0">
              <a:buNone/>
            </a:pPr>
            <a:r>
              <a:rPr lang="en-US" dirty="0">
                <a:latin typeface="Courier New" panose="02070309020205020404" pitchFamily="49" charset="0"/>
              </a:rPr>
              <a:t>  </a:t>
            </a:r>
            <a:r>
              <a:rPr lang="en-US" sz="1800" b="0" dirty="0">
                <a:latin typeface="Courier New" panose="02070309020205020404" pitchFamily="49" charset="0"/>
              </a:rPr>
              <a:t>Dr. Fitzgerald  Yes</a:t>
            </a:r>
          </a:p>
          <a:p>
            <a:pPr marL="0" indent="0">
              <a:buNone/>
            </a:pPr>
            <a:r>
              <a:rPr lang="en-US" sz="1800" b="0" dirty="0">
                <a:latin typeface="Courier New" panose="02070309020205020404" pitchFamily="49" charset="0"/>
              </a:rPr>
              <a:t>  Dr. Plum  No</a:t>
            </a:r>
          </a:p>
          <a:p>
            <a:pPr marL="0" indent="0">
              <a:buNone/>
            </a:pPr>
            <a:r>
              <a:rPr lang="en-US" sz="1800" b="0" dirty="0">
                <a:latin typeface="Courier New" panose="02070309020205020404" pitchFamily="49" charset="0"/>
              </a:rPr>
              <a:t>  Everyone Else  Also No</a:t>
            </a:r>
          </a:p>
          <a:p>
            <a:pPr marL="0" indent="0">
              <a:buNone/>
            </a:pPr>
            <a:r>
              <a:rPr lang="en-US" sz="1800" b="0" dirty="0">
                <a:latin typeface="Courier New" panose="02070309020205020404" pitchFamily="49" charset="0"/>
              </a:rPr>
              <a:t>  ;</a:t>
            </a:r>
          </a:p>
          <a:p>
            <a:pPr marL="0" indent="0">
              <a:buNone/>
            </a:pPr>
            <a:r>
              <a:rPr lang="en-US" sz="1800" b="1" dirty="0">
                <a:latin typeface="Courier New" panose="02070309020205020404" pitchFamily="49" charset="0"/>
              </a:rPr>
              <a:t>run</a:t>
            </a:r>
            <a:r>
              <a:rPr lang="en-US" sz="1800" b="0" dirty="0">
                <a:latin typeface="Courier New" panose="02070309020205020404" pitchFamily="49" charset="0"/>
              </a:rPr>
              <a:t>;</a:t>
            </a:r>
          </a:p>
          <a:p>
            <a:pPr marL="0" indent="0">
              <a:buNone/>
            </a:pPr>
            <a:endParaRPr lang="en-US" dirty="0">
              <a:latin typeface="Courier New" panose="02070309020205020404" pitchFamily="49" charset="0"/>
            </a:endParaRPr>
          </a:p>
          <a:p>
            <a:pPr marL="0" indent="0">
              <a:spcAft>
                <a:spcPts val="300"/>
              </a:spcAft>
              <a:buNone/>
            </a:pPr>
            <a:r>
              <a:rPr lang="en-US" sz="1800" b="1" dirty="0">
                <a:latin typeface="Courier New" panose="02070309020205020404" pitchFamily="49" charset="0"/>
              </a:rPr>
              <a:t>proc</a:t>
            </a:r>
            <a:r>
              <a:rPr lang="en-US" sz="1800" b="0" dirty="0">
                <a:latin typeface="Courier New" panose="02070309020205020404" pitchFamily="49" charset="0"/>
              </a:rPr>
              <a:t> </a:t>
            </a:r>
            <a:r>
              <a:rPr lang="en-US" sz="1800" b="1" dirty="0">
                <a:latin typeface="Courier New" panose="02070309020205020404" pitchFamily="49" charset="0"/>
              </a:rPr>
              <a:t>print</a:t>
            </a:r>
            <a:r>
              <a:rPr lang="en-US" sz="1800" b="0" dirty="0">
                <a:latin typeface="Courier New" panose="02070309020205020404" pitchFamily="49" charset="0"/>
              </a:rPr>
              <a:t> data=welcome;</a:t>
            </a:r>
          </a:p>
          <a:p>
            <a:pPr marL="0" indent="0">
              <a:spcAft>
                <a:spcPts val="300"/>
              </a:spcAft>
              <a:buNone/>
            </a:pPr>
            <a:r>
              <a:rPr lang="en-US" sz="1800" b="0" dirty="0">
                <a:latin typeface="Courier New" panose="02070309020205020404" pitchFamily="49" charset="0"/>
              </a:rPr>
              <a:t>  title “Who is the best Professor ever?”;</a:t>
            </a:r>
          </a:p>
          <a:p>
            <a:pPr marL="0" indent="0">
              <a:spcAft>
                <a:spcPts val="300"/>
              </a:spcAft>
              <a:buNone/>
            </a:pPr>
            <a:r>
              <a:rPr lang="en-US" sz="1800" b="1" dirty="0">
                <a:latin typeface="Courier New" panose="02070309020205020404" pitchFamily="49" charset="0"/>
              </a:rPr>
              <a:t>run</a:t>
            </a:r>
            <a:r>
              <a:rPr lang="en-US" sz="1800" b="0" dirty="0">
                <a:latin typeface="Courier New" panose="02070309020205020404" pitchFamily="49" charset="0"/>
              </a:rPr>
              <a:t>;</a:t>
            </a:r>
            <a:endParaRPr lang="en-US" sz="1800" dirty="0"/>
          </a:p>
          <a:p>
            <a:pPr marL="0" indent="0">
              <a:buNone/>
            </a:pPr>
            <a:endParaRPr lang="en-US" dirty="0"/>
          </a:p>
        </p:txBody>
      </p:sp>
      <p:pic>
        <p:nvPicPr>
          <p:cNvPr id="4" name="Picture 3" descr="A table with text on it&#10;&#10;AI-generated content may be incorrect.">
            <a:extLst>
              <a:ext uri="{FF2B5EF4-FFF2-40B4-BE49-F238E27FC236}">
                <a16:creationId xmlns:a16="http://schemas.microsoft.com/office/drawing/2014/main" id="{ECA8A6FE-208B-623B-FD4F-12CACEB04B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3371" y="1701478"/>
            <a:ext cx="4386593" cy="2352809"/>
          </a:xfrm>
          <a:prstGeom prst="rect">
            <a:avLst/>
          </a:prstGeom>
        </p:spPr>
      </p:pic>
    </p:spTree>
    <p:extLst>
      <p:ext uri="{BB962C8B-B14F-4D97-AF65-F5344CB8AC3E}">
        <p14:creationId xmlns:p14="http://schemas.microsoft.com/office/powerpoint/2010/main" val="37155136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055B-4A0D-488F-8EF7-D78AEDAE91DB}"/>
              </a:ext>
            </a:extLst>
          </p:cNvPr>
          <p:cNvSpPr>
            <a:spLocks noGrp="1"/>
          </p:cNvSpPr>
          <p:nvPr>
            <p:ph type="title"/>
          </p:nvPr>
        </p:nvSpPr>
        <p:spPr>
          <a:xfrm>
            <a:off x="713233" y="170688"/>
            <a:ext cx="10131425" cy="1456267"/>
          </a:xfrm>
        </p:spPr>
        <p:txBody>
          <a:bodyPr/>
          <a:lstStyle/>
          <a:p>
            <a:r>
              <a:rPr lang="en-US" dirty="0"/>
              <a:t>Labeling When Printing </a:t>
            </a:r>
          </a:p>
        </p:txBody>
      </p:sp>
      <p:sp>
        <p:nvSpPr>
          <p:cNvPr id="3" name="Content Placeholder 2">
            <a:extLst>
              <a:ext uri="{FF2B5EF4-FFF2-40B4-BE49-F238E27FC236}">
                <a16:creationId xmlns:a16="http://schemas.microsoft.com/office/drawing/2014/main" id="{F391DC9B-EE8F-4B99-8147-1B2C21B71A97}"/>
              </a:ext>
            </a:extLst>
          </p:cNvPr>
          <p:cNvSpPr>
            <a:spLocks noGrp="1"/>
          </p:cNvSpPr>
          <p:nvPr>
            <p:ph idx="1"/>
          </p:nvPr>
        </p:nvSpPr>
        <p:spPr>
          <a:xfrm>
            <a:off x="557785" y="706797"/>
            <a:ext cx="10131425" cy="3649133"/>
          </a:xfrm>
        </p:spPr>
        <p:txBody>
          <a:bodyPr/>
          <a:lstStyle/>
          <a:p>
            <a:pPr marL="0" indent="0">
              <a:buNone/>
            </a:pPr>
            <a:r>
              <a:rPr lang="en-US" dirty="0"/>
              <a:t>Suppose we wanted to have the variable names be more clearly labeled and include spaces.</a:t>
            </a:r>
          </a:p>
          <a:p>
            <a:pPr marL="0" indent="0">
              <a:buNone/>
            </a:pPr>
            <a:r>
              <a:rPr lang="en-US" sz="1800" b="1" dirty="0">
                <a:latin typeface="Courier New" panose="02070309020205020404" pitchFamily="49" charset="0"/>
              </a:rPr>
              <a:t>proc</a:t>
            </a:r>
            <a:r>
              <a:rPr lang="en-US" sz="1800" b="0" dirty="0">
                <a:latin typeface="Courier New" panose="02070309020205020404" pitchFamily="49" charset="0"/>
              </a:rPr>
              <a:t> </a:t>
            </a:r>
            <a:r>
              <a:rPr lang="en-US" sz="1800" b="1" dirty="0">
                <a:latin typeface="Courier New" panose="02070309020205020404" pitchFamily="49" charset="0"/>
              </a:rPr>
              <a:t>print</a:t>
            </a:r>
            <a:r>
              <a:rPr lang="en-US" sz="1800" b="0" dirty="0">
                <a:latin typeface="Courier New" panose="02070309020205020404" pitchFamily="49" charset="0"/>
              </a:rPr>
              <a:t> data=welcome label;</a:t>
            </a:r>
          </a:p>
          <a:p>
            <a:pPr marL="0" indent="0">
              <a:buNone/>
            </a:pPr>
            <a:r>
              <a:rPr lang="en-US" sz="1800" b="0" dirty="0">
                <a:latin typeface="Courier New" panose="02070309020205020404" pitchFamily="49" charset="0"/>
              </a:rPr>
              <a:t>  title 'Who is the Best Professor ever?';</a:t>
            </a:r>
          </a:p>
          <a:p>
            <a:pPr marL="0" indent="0">
              <a:buNone/>
            </a:pPr>
            <a:r>
              <a:rPr lang="en-US" sz="1800" b="0" dirty="0">
                <a:latin typeface="Courier New" panose="02070309020205020404" pitchFamily="49" charset="0"/>
              </a:rPr>
              <a:t>  label prof='Professor' </a:t>
            </a:r>
            <a:r>
              <a:rPr lang="en-US" sz="1800" b="0" dirty="0" err="1">
                <a:latin typeface="Courier New" panose="02070309020205020404" pitchFamily="49" charset="0"/>
              </a:rPr>
              <a:t>bestever</a:t>
            </a:r>
            <a:r>
              <a:rPr lang="en-US" sz="1800" b="0" dirty="0">
                <a:latin typeface="Courier New" panose="02070309020205020404" pitchFamily="49" charset="0"/>
              </a:rPr>
              <a:t>='Best Ever?';</a:t>
            </a:r>
          </a:p>
          <a:p>
            <a:pPr marL="0" indent="0">
              <a:buNone/>
            </a:pPr>
            <a:r>
              <a:rPr lang="en-US" sz="1800" b="1" dirty="0">
                <a:latin typeface="Courier New" panose="02070309020205020404" pitchFamily="49" charset="0"/>
              </a:rPr>
              <a:t>run</a:t>
            </a:r>
            <a:r>
              <a:rPr lang="en-US" sz="1800" b="0" dirty="0">
                <a:latin typeface="Courier New" panose="02070309020205020404" pitchFamily="49" charset="0"/>
              </a:rPr>
              <a:t>;</a:t>
            </a:r>
            <a:endParaRPr lang="en-US" dirty="0"/>
          </a:p>
        </p:txBody>
      </p:sp>
      <p:sp>
        <p:nvSpPr>
          <p:cNvPr id="4" name="Oval 3">
            <a:extLst>
              <a:ext uri="{FF2B5EF4-FFF2-40B4-BE49-F238E27FC236}">
                <a16:creationId xmlns:a16="http://schemas.microsoft.com/office/drawing/2014/main" id="{8D83644E-B9F0-4C5E-A6B3-AF470A8CA1D6}"/>
              </a:ext>
            </a:extLst>
          </p:cNvPr>
          <p:cNvSpPr/>
          <p:nvPr/>
        </p:nvSpPr>
        <p:spPr>
          <a:xfrm>
            <a:off x="3845166" y="1920921"/>
            <a:ext cx="955434" cy="410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BE0E264-A23C-4EF6-BEC6-6B2CA8AFA862}"/>
              </a:ext>
            </a:extLst>
          </p:cNvPr>
          <p:cNvCxnSpPr>
            <a:cxnSpLocks/>
          </p:cNvCxnSpPr>
          <p:nvPr/>
        </p:nvCxnSpPr>
        <p:spPr>
          <a:xfrm>
            <a:off x="4800600" y="2126066"/>
            <a:ext cx="3739896" cy="4991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2E18AA9-8BA2-42CC-BD75-5F52B8A053CB}"/>
              </a:ext>
            </a:extLst>
          </p:cNvPr>
          <p:cNvSpPr txBox="1"/>
          <p:nvPr/>
        </p:nvSpPr>
        <p:spPr>
          <a:xfrm>
            <a:off x="8622322" y="2486492"/>
            <a:ext cx="2580515" cy="369332"/>
          </a:xfrm>
          <a:prstGeom prst="rect">
            <a:avLst/>
          </a:prstGeom>
          <a:noFill/>
        </p:spPr>
        <p:txBody>
          <a:bodyPr wrap="none" rtlCol="0">
            <a:spAutoFit/>
          </a:bodyPr>
          <a:lstStyle/>
          <a:p>
            <a:r>
              <a:rPr lang="en-US" dirty="0"/>
              <a:t>Needed to include a label</a:t>
            </a:r>
          </a:p>
        </p:txBody>
      </p:sp>
      <p:sp>
        <p:nvSpPr>
          <p:cNvPr id="10" name="Oval 9">
            <a:extLst>
              <a:ext uri="{FF2B5EF4-FFF2-40B4-BE49-F238E27FC236}">
                <a16:creationId xmlns:a16="http://schemas.microsoft.com/office/drawing/2014/main" id="{39187E07-D413-4694-A506-D5EAEEE2056B}"/>
              </a:ext>
            </a:extLst>
          </p:cNvPr>
          <p:cNvSpPr/>
          <p:nvPr/>
        </p:nvSpPr>
        <p:spPr>
          <a:xfrm>
            <a:off x="751024" y="2729136"/>
            <a:ext cx="955434" cy="410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69A8004A-E092-452A-92B4-2AB40749987F}"/>
              </a:ext>
            </a:extLst>
          </p:cNvPr>
          <p:cNvCxnSpPr>
            <a:cxnSpLocks/>
          </p:cNvCxnSpPr>
          <p:nvPr/>
        </p:nvCxnSpPr>
        <p:spPr>
          <a:xfrm>
            <a:off x="1614784" y="3044009"/>
            <a:ext cx="2390288" cy="53129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66D0C19-C958-4D5A-82D7-DD234D868975}"/>
              </a:ext>
            </a:extLst>
          </p:cNvPr>
          <p:cNvSpPr txBox="1"/>
          <p:nvPr/>
        </p:nvSpPr>
        <p:spPr>
          <a:xfrm>
            <a:off x="4105273" y="3390638"/>
            <a:ext cx="5392630" cy="369332"/>
          </a:xfrm>
          <a:prstGeom prst="rect">
            <a:avLst/>
          </a:prstGeom>
          <a:noFill/>
        </p:spPr>
        <p:txBody>
          <a:bodyPr wrap="none" rtlCol="0">
            <a:spAutoFit/>
          </a:bodyPr>
          <a:lstStyle/>
          <a:p>
            <a:r>
              <a:rPr lang="en-US" dirty="0"/>
              <a:t>Creates temporary labels for whatever columns you like</a:t>
            </a:r>
          </a:p>
        </p:txBody>
      </p:sp>
      <p:pic>
        <p:nvPicPr>
          <p:cNvPr id="16" name="Picture 15">
            <a:extLst>
              <a:ext uri="{FF2B5EF4-FFF2-40B4-BE49-F238E27FC236}">
                <a16:creationId xmlns:a16="http://schemas.microsoft.com/office/drawing/2014/main" id="{37DDEC5D-9445-4E9F-9F3B-BD02274DE2A7}"/>
              </a:ext>
            </a:extLst>
          </p:cNvPr>
          <p:cNvPicPr>
            <a:picLocks noChangeAspect="1"/>
          </p:cNvPicPr>
          <p:nvPr/>
        </p:nvPicPr>
        <p:blipFill>
          <a:blip r:embed="rId2"/>
          <a:stretch>
            <a:fillRect/>
          </a:stretch>
        </p:blipFill>
        <p:spPr>
          <a:xfrm>
            <a:off x="3682034" y="4008702"/>
            <a:ext cx="4410406" cy="2660570"/>
          </a:xfrm>
          <a:prstGeom prst="rect">
            <a:avLst/>
          </a:prstGeom>
        </p:spPr>
      </p:pic>
    </p:spTree>
    <p:extLst>
      <p:ext uri="{BB962C8B-B14F-4D97-AF65-F5344CB8AC3E}">
        <p14:creationId xmlns:p14="http://schemas.microsoft.com/office/powerpoint/2010/main" val="40652882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C6E60-D13F-418E-98D5-74AE9D62CD6D}"/>
              </a:ext>
            </a:extLst>
          </p:cNvPr>
          <p:cNvSpPr>
            <a:spLocks noGrp="1"/>
          </p:cNvSpPr>
          <p:nvPr>
            <p:ph type="title"/>
          </p:nvPr>
        </p:nvSpPr>
        <p:spPr>
          <a:xfrm>
            <a:off x="1030287" y="416009"/>
            <a:ext cx="10131425" cy="1456267"/>
          </a:xfrm>
        </p:spPr>
        <p:txBody>
          <a:bodyPr/>
          <a:lstStyle/>
          <a:p>
            <a:pPr algn="ctr"/>
            <a:r>
              <a:rPr lang="en-US" dirty="0"/>
              <a:t>A Note On Entering Data:</a:t>
            </a:r>
            <a:br>
              <a:rPr lang="en-US" dirty="0"/>
            </a:br>
            <a:r>
              <a:rPr lang="en-US" dirty="0"/>
              <a:t>Equivalent Code:</a:t>
            </a:r>
          </a:p>
        </p:txBody>
      </p:sp>
      <p:sp>
        <p:nvSpPr>
          <p:cNvPr id="3" name="Content Placeholder 2">
            <a:extLst>
              <a:ext uri="{FF2B5EF4-FFF2-40B4-BE49-F238E27FC236}">
                <a16:creationId xmlns:a16="http://schemas.microsoft.com/office/drawing/2014/main" id="{1F4EA705-CD94-4455-9140-DE4CF356A7BC}"/>
              </a:ext>
            </a:extLst>
          </p:cNvPr>
          <p:cNvSpPr>
            <a:spLocks noGrp="1"/>
          </p:cNvSpPr>
          <p:nvPr>
            <p:ph idx="1"/>
          </p:nvPr>
        </p:nvSpPr>
        <p:spPr>
          <a:xfrm>
            <a:off x="6484938" y="2179024"/>
            <a:ext cx="10131425" cy="3649133"/>
          </a:xfrm>
        </p:spPr>
        <p:txBody>
          <a:bodyPr>
            <a:noAutofit/>
          </a:bodyPr>
          <a:lstStyle/>
          <a:p>
            <a:pPr marL="0" marR="0" indent="0">
              <a:spcBef>
                <a:spcPts val="0"/>
              </a:spcBef>
              <a:spcAft>
                <a:spcPts val="0"/>
              </a:spcAft>
              <a:buNone/>
            </a:pPr>
            <a:r>
              <a:rPr lang="en-US" sz="1600" b="1" dirty="0">
                <a:effectLst/>
                <a:latin typeface="Courier New" panose="02070309020205020404" pitchFamily="49" charset="0"/>
                <a:ea typeface="Times New Roman" panose="02020603050405020304" pitchFamily="18" charset="0"/>
              </a:rPr>
              <a:t>data</a:t>
            </a:r>
            <a:r>
              <a:rPr lang="en-US" sz="1600" dirty="0">
                <a:effectLst/>
                <a:latin typeface="Courier New" panose="02070309020205020404" pitchFamily="49" charset="0"/>
                <a:ea typeface="Times New Roman" panose="02020603050405020304" pitchFamily="18" charset="0"/>
              </a:rPr>
              <a:t> club;</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input id name &amp; $ </a:t>
            </a:r>
            <a:r>
              <a:rPr lang="en-US" sz="1600" b="1" dirty="0">
                <a:effectLst/>
                <a:latin typeface="Courier New" panose="02070309020205020404" pitchFamily="49" charset="0"/>
                <a:ea typeface="Times New Roman" panose="02020603050405020304" pitchFamily="18" charset="0"/>
              </a:rPr>
              <a:t>15.</a:t>
            </a:r>
            <a:r>
              <a:rPr lang="en-US" sz="1600" dirty="0">
                <a:effectLst/>
                <a:latin typeface="Courier New" panose="02070309020205020404" pitchFamily="49" charset="0"/>
                <a:ea typeface="Times New Roman" panose="02020603050405020304" pitchFamily="18" charset="0"/>
              </a:rPr>
              <a:t> team $ </a:t>
            </a:r>
            <a:r>
              <a:rPr lang="en-US" sz="1600" dirty="0" err="1">
                <a:effectLst/>
                <a:latin typeface="Courier New" panose="02070309020205020404" pitchFamily="49" charset="0"/>
                <a:ea typeface="Times New Roman" panose="02020603050405020304" pitchFamily="18" charset="0"/>
              </a:rPr>
              <a:t>startwt</a:t>
            </a:r>
            <a:r>
              <a:rPr lang="en-US" sz="1600" dirty="0">
                <a:effectLst/>
                <a:latin typeface="Courier New" panose="02070309020205020404" pitchFamily="49" charset="0"/>
                <a:ea typeface="Times New Roman" panose="02020603050405020304" pitchFamily="18" charset="0"/>
              </a:rPr>
              <a:t> </a:t>
            </a:r>
            <a:r>
              <a:rPr lang="en-US" sz="1600" dirty="0" err="1">
                <a:effectLst/>
                <a:latin typeface="Courier New" panose="02070309020205020404" pitchFamily="49" charset="0"/>
                <a:ea typeface="Times New Roman" panose="02020603050405020304" pitchFamily="18" charset="0"/>
              </a:rPr>
              <a:t>endwt</a:t>
            </a:r>
            <a:r>
              <a:rPr lang="en-US" sz="1600" dirty="0">
                <a:effectLst/>
                <a:latin typeface="Courier New" panose="02070309020205020404" pitchFamily="49"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cards;</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1023 David Shaw</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red 189 165</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1049 Amelia Serrano</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yellow 145 124</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1219 Alan Nance</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red 210 192</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1246 Ravi Sinha</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yellow 194 .</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1078 Ashley McKnight</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red 127 118</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1221 Jim Brown</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yellow 220 204</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ourier New" panose="02070309020205020404" pitchFamily="49" charset="0"/>
                <a:ea typeface="Times New Roman" panose="02020603050405020304" pitchFamily="18" charset="0"/>
              </a:rPr>
              <a:t>run;</a:t>
            </a:r>
            <a:endParaRPr lang="en-US" sz="16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7AA209EA-204A-4E4B-A320-04FBD6088360}"/>
              </a:ext>
            </a:extLst>
          </p:cNvPr>
          <p:cNvSpPr txBox="1"/>
          <p:nvPr/>
        </p:nvSpPr>
        <p:spPr>
          <a:xfrm>
            <a:off x="0" y="1962150"/>
            <a:ext cx="5615640" cy="2800767"/>
          </a:xfrm>
          <a:prstGeom prst="rect">
            <a:avLst/>
          </a:prstGeom>
          <a:noFill/>
        </p:spPr>
        <p:txBody>
          <a:bodyPr wrap="none" rtlCol="0">
            <a:spAutoFit/>
          </a:bodyPr>
          <a:lstStyle/>
          <a:p>
            <a:pPr marL="0" indent="0">
              <a:buNone/>
            </a:pPr>
            <a:r>
              <a:rPr lang="en-US" sz="1600" b="1" dirty="0">
                <a:latin typeface="Courier New" panose="02070309020205020404" pitchFamily="49" charset="0"/>
              </a:rPr>
              <a:t>data</a:t>
            </a:r>
            <a:r>
              <a:rPr lang="en-US" sz="1600" b="0" dirty="0">
                <a:latin typeface="Courier New" panose="02070309020205020404" pitchFamily="49" charset="0"/>
              </a:rPr>
              <a:t> club;</a:t>
            </a:r>
          </a:p>
          <a:p>
            <a:pPr marL="0" indent="0">
              <a:buNone/>
            </a:pPr>
            <a:r>
              <a:rPr lang="en-US" sz="1600" b="0" dirty="0">
                <a:latin typeface="Courier New" panose="02070309020205020404" pitchFamily="49" charset="0"/>
              </a:rPr>
              <a:t>  input id name &amp; $15. team $ </a:t>
            </a:r>
            <a:r>
              <a:rPr lang="en-US" sz="1600" b="0" dirty="0" err="1">
                <a:latin typeface="Courier New" panose="02070309020205020404" pitchFamily="49" charset="0"/>
              </a:rPr>
              <a:t>startwt</a:t>
            </a:r>
            <a:r>
              <a:rPr lang="en-US" sz="1600" b="0" dirty="0">
                <a:latin typeface="Courier New" panose="02070309020205020404" pitchFamily="49" charset="0"/>
              </a:rPr>
              <a:t> </a:t>
            </a:r>
            <a:r>
              <a:rPr lang="en-US" sz="1600" b="0" dirty="0" err="1">
                <a:latin typeface="Courier New" panose="02070309020205020404" pitchFamily="49" charset="0"/>
              </a:rPr>
              <a:t>endwt</a:t>
            </a:r>
            <a:r>
              <a:rPr lang="en-US" sz="1600" b="0" dirty="0">
                <a:latin typeface="Courier New" panose="02070309020205020404" pitchFamily="49" charset="0"/>
              </a:rPr>
              <a:t>;</a:t>
            </a:r>
          </a:p>
          <a:p>
            <a:pPr marL="0" indent="0">
              <a:buNone/>
            </a:pPr>
            <a:r>
              <a:rPr lang="en-US" sz="1600" b="0" dirty="0">
                <a:latin typeface="Courier New" panose="02070309020205020404" pitchFamily="49" charset="0"/>
              </a:rPr>
              <a:t>  cards;</a:t>
            </a:r>
          </a:p>
          <a:p>
            <a:pPr marL="0" indent="0">
              <a:buNone/>
            </a:pPr>
            <a:r>
              <a:rPr lang="en-US" sz="1600" b="0" dirty="0">
                <a:latin typeface="Courier New" panose="02070309020205020404" pitchFamily="49" charset="0"/>
              </a:rPr>
              <a:t>  1023 David Shaw  red 189 165</a:t>
            </a:r>
          </a:p>
          <a:p>
            <a:pPr marL="0" indent="0">
              <a:buNone/>
            </a:pPr>
            <a:r>
              <a:rPr lang="it-IT" sz="1600" b="0" dirty="0">
                <a:latin typeface="Courier New" panose="02070309020205020404" pitchFamily="49" charset="0"/>
              </a:rPr>
              <a:t>  1049 Amelia Serrano  yellow 145 124</a:t>
            </a:r>
          </a:p>
          <a:p>
            <a:pPr marL="0" indent="0">
              <a:buNone/>
            </a:pPr>
            <a:r>
              <a:rPr lang="es-ES" sz="1600" b="0" dirty="0">
                <a:latin typeface="Courier New" panose="02070309020205020404" pitchFamily="49" charset="0"/>
              </a:rPr>
              <a:t>  1219 Alan Nance  red 210 192</a:t>
            </a:r>
          </a:p>
          <a:p>
            <a:pPr marL="0" indent="0">
              <a:buNone/>
            </a:pPr>
            <a:r>
              <a:rPr lang="en-US" sz="1600" b="0" dirty="0">
                <a:latin typeface="Courier New" panose="02070309020205020404" pitchFamily="49" charset="0"/>
              </a:rPr>
              <a:t>  1246 Ravi Sinha  yellow 194 .</a:t>
            </a:r>
          </a:p>
          <a:p>
            <a:pPr marL="0" indent="0">
              <a:buNone/>
            </a:pPr>
            <a:r>
              <a:rPr lang="en-US" sz="1600" b="0" dirty="0">
                <a:latin typeface="Courier New" panose="02070309020205020404" pitchFamily="49" charset="0"/>
              </a:rPr>
              <a:t>  1078 Ashley McKnight  red 127 118</a:t>
            </a:r>
          </a:p>
          <a:p>
            <a:pPr marL="0" indent="0">
              <a:buNone/>
            </a:pPr>
            <a:r>
              <a:rPr lang="en-US" sz="1600" b="0" dirty="0">
                <a:latin typeface="Courier New" panose="02070309020205020404" pitchFamily="49" charset="0"/>
              </a:rPr>
              <a:t>  1221 Jim Brown  yellow 220 204</a:t>
            </a:r>
          </a:p>
          <a:p>
            <a:pPr marL="0" indent="0">
              <a:buNone/>
            </a:pPr>
            <a:r>
              <a:rPr lang="en-US" sz="1600" b="0" dirty="0">
                <a:latin typeface="Courier New" panose="02070309020205020404" pitchFamily="49" charset="0"/>
              </a:rPr>
              <a:t>  ;</a:t>
            </a:r>
          </a:p>
          <a:p>
            <a:pPr marL="0" indent="0">
              <a:buNone/>
            </a:pPr>
            <a:r>
              <a:rPr lang="en-US" sz="1600" b="1" dirty="0">
                <a:latin typeface="Courier New" panose="02070309020205020404" pitchFamily="49" charset="0"/>
              </a:rPr>
              <a:t>run</a:t>
            </a:r>
            <a:r>
              <a:rPr lang="en-US" sz="1600" b="0" dirty="0">
                <a:latin typeface="Courier New" panose="02070309020205020404" pitchFamily="49" charset="0"/>
              </a:rPr>
              <a:t>;</a:t>
            </a:r>
            <a:endParaRPr lang="en-US" sz="1600" dirty="0"/>
          </a:p>
        </p:txBody>
      </p:sp>
    </p:spTree>
    <p:extLst>
      <p:ext uri="{BB962C8B-B14F-4D97-AF65-F5344CB8AC3E}">
        <p14:creationId xmlns:p14="http://schemas.microsoft.com/office/powerpoint/2010/main" val="17102664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p:cNvSpPr>
            <a:spLocks noGrp="1"/>
          </p:cNvSpPr>
          <p:nvPr>
            <p:ph type="title"/>
          </p:nvPr>
        </p:nvSpPr>
        <p:spPr>
          <a:xfrm>
            <a:off x="685801" y="533400"/>
            <a:ext cx="10820400" cy="1177092"/>
          </a:xfrm>
        </p:spPr>
        <p:txBody>
          <a:bodyPr anchor="b">
            <a:normAutofit/>
          </a:bodyPr>
          <a:lstStyle/>
          <a:p>
            <a:pPr algn="ctr">
              <a:lnSpc>
                <a:spcPct val="90000"/>
              </a:lnSpc>
            </a:pPr>
            <a:r>
              <a:rPr lang="en-US" sz="3700" dirty="0"/>
              <a:t>Entering Data by Hand: Multiple Entries per line</a:t>
            </a:r>
          </a:p>
        </p:txBody>
      </p:sp>
      <p:sp>
        <p:nvSpPr>
          <p:cNvPr id="4" name="Content Placeholder 3">
            <a:extLst>
              <a:ext uri="{FF2B5EF4-FFF2-40B4-BE49-F238E27FC236}">
                <a16:creationId xmlns:a16="http://schemas.microsoft.com/office/drawing/2014/main" id="{23B501E3-4538-4ECC-8560-55E202BA7739}"/>
              </a:ext>
            </a:extLst>
          </p:cNvPr>
          <p:cNvSpPr>
            <a:spLocks noGrp="1"/>
          </p:cNvSpPr>
          <p:nvPr>
            <p:ph idx="1"/>
          </p:nvPr>
        </p:nvSpPr>
        <p:spPr>
          <a:xfrm>
            <a:off x="685801" y="2243892"/>
            <a:ext cx="10820400" cy="4299145"/>
          </a:xfrm>
        </p:spPr>
        <p:txBody>
          <a:bodyPr anchor="t">
            <a:normAutofit/>
          </a:bodyPr>
          <a:lstStyle/>
          <a:p>
            <a:pPr marL="0" indent="0">
              <a:lnSpc>
                <a:spcPct val="90000"/>
              </a:lnSpc>
              <a:buNone/>
            </a:pPr>
            <a:r>
              <a:rPr lang="en-US" sz="2400" dirty="0"/>
              <a:t>Another common data entry technique is to type multiple observations on one line of code. A double @, ‘@@’, at the end of the input line tells SAS that there are multiple observations on one line.</a:t>
            </a:r>
          </a:p>
          <a:p>
            <a:pPr marL="0" indent="0">
              <a:lnSpc>
                <a:spcPct val="90000"/>
              </a:lnSpc>
              <a:buNone/>
            </a:pPr>
            <a:endParaRPr lang="en-US" sz="1400" dirty="0"/>
          </a:p>
          <a:p>
            <a:pPr marL="0" indent="0">
              <a:lnSpc>
                <a:spcPct val="90000"/>
              </a:lnSpc>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lnSpc>
                <a:spcPct val="90000"/>
              </a:lnSpc>
              <a:buNone/>
            </a:pPr>
            <a:r>
              <a:rPr lang="en-US" sz="1400" b="0" dirty="0">
                <a:latin typeface="Courier New" panose="02070309020205020404" pitchFamily="49" charset="0"/>
              </a:rPr>
              <a:t>  input id name &amp; $ </a:t>
            </a:r>
            <a:r>
              <a:rPr lang="en-US" sz="1400" b="1" dirty="0">
                <a:latin typeface="Courier New" panose="02070309020205020404" pitchFamily="49" charset="0"/>
              </a:rPr>
              <a:t>15.</a:t>
            </a:r>
            <a:r>
              <a:rPr lang="en-US" sz="1400" b="0" dirty="0">
                <a:latin typeface="Courier New" panose="02070309020205020404" pitchFamily="49" charset="0"/>
              </a:rPr>
              <a:t>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 @@;</a:t>
            </a:r>
          </a:p>
          <a:p>
            <a:pPr marL="0" indent="0">
              <a:lnSpc>
                <a:spcPct val="90000"/>
              </a:lnSpc>
              <a:buNone/>
            </a:pPr>
            <a:r>
              <a:rPr lang="en-US" sz="1400" b="0" dirty="0">
                <a:latin typeface="Courier New" panose="02070309020205020404" pitchFamily="49" charset="0"/>
              </a:rPr>
              <a:t>  cards;</a:t>
            </a:r>
          </a:p>
          <a:p>
            <a:pPr marL="0" indent="0">
              <a:lnSpc>
                <a:spcPct val="90000"/>
              </a:lnSpc>
              <a:buNone/>
            </a:pPr>
            <a:r>
              <a:rPr lang="en-US" sz="1400" b="0" dirty="0">
                <a:latin typeface="Courier New" panose="02070309020205020404" pitchFamily="49" charset="0"/>
              </a:rPr>
              <a:t>  1023 David Shaw  red 189 165 1049 Amelia Serrano  yellow 145 124</a:t>
            </a:r>
          </a:p>
          <a:p>
            <a:pPr marL="0" indent="0">
              <a:lnSpc>
                <a:spcPct val="90000"/>
              </a:lnSpc>
              <a:buNone/>
            </a:pPr>
            <a:r>
              <a:rPr lang="en-US" sz="1400" b="0" dirty="0">
                <a:latin typeface="Courier New" panose="02070309020205020404" pitchFamily="49" charset="0"/>
              </a:rPr>
              <a:t>  1219 Alan Nance  red 210 192 1246 Ravi Sinha  yellow 194 .</a:t>
            </a:r>
          </a:p>
          <a:p>
            <a:pPr marL="0" indent="0">
              <a:lnSpc>
                <a:spcPct val="90000"/>
              </a:lnSpc>
              <a:buNone/>
            </a:pPr>
            <a:r>
              <a:rPr lang="en-US" sz="1400" b="0" dirty="0">
                <a:latin typeface="Courier New" panose="02070309020205020404" pitchFamily="49" charset="0"/>
              </a:rPr>
              <a:t>  1078 Ashley McKnight  red 127 118 1221 Jim Brown  yellow 220 204</a:t>
            </a:r>
          </a:p>
          <a:p>
            <a:pPr marL="0" indent="0">
              <a:lnSpc>
                <a:spcPct val="90000"/>
              </a:lnSpc>
              <a:buNone/>
            </a:pPr>
            <a:r>
              <a:rPr lang="en-US" sz="1400" b="0" dirty="0">
                <a:latin typeface="Courier New" panose="02070309020205020404" pitchFamily="49" charset="0"/>
              </a:rPr>
              <a:t>  ;</a:t>
            </a:r>
          </a:p>
          <a:p>
            <a:pPr marL="0" indent="0">
              <a:lnSpc>
                <a:spcPct val="90000"/>
              </a:lnSpc>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a:p>
            <a:pPr marL="0" indent="0">
              <a:lnSpc>
                <a:spcPct val="90000"/>
              </a:lnSpc>
              <a:buNone/>
            </a:pPr>
            <a:endParaRPr lang="en-US" sz="1400" dirty="0"/>
          </a:p>
        </p:txBody>
      </p:sp>
    </p:spTree>
    <p:extLst>
      <p:ext uri="{BB962C8B-B14F-4D97-AF65-F5344CB8AC3E}">
        <p14:creationId xmlns:p14="http://schemas.microsoft.com/office/powerpoint/2010/main" val="14455616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D3776-7D46-4025-A49D-575318B2244D}"/>
              </a:ext>
            </a:extLst>
          </p:cNvPr>
          <p:cNvSpPr>
            <a:spLocks noGrp="1"/>
          </p:cNvSpPr>
          <p:nvPr>
            <p:ph type="title"/>
          </p:nvPr>
        </p:nvSpPr>
        <p:spPr>
          <a:xfrm>
            <a:off x="4572001" y="338666"/>
            <a:ext cx="10131425" cy="1456267"/>
          </a:xfrm>
        </p:spPr>
        <p:txBody>
          <a:bodyPr/>
          <a:lstStyle/>
          <a:p>
            <a:r>
              <a:rPr lang="en-US" dirty="0"/>
              <a:t>Your Turn: EXERCISE 4</a:t>
            </a:r>
          </a:p>
        </p:txBody>
      </p:sp>
      <p:sp>
        <p:nvSpPr>
          <p:cNvPr id="3" name="Content Placeholder 2">
            <a:extLst>
              <a:ext uri="{FF2B5EF4-FFF2-40B4-BE49-F238E27FC236}">
                <a16:creationId xmlns:a16="http://schemas.microsoft.com/office/drawing/2014/main" id="{D3F7EA31-7636-4D82-B06A-C9C21B8ADF18}"/>
              </a:ext>
            </a:extLst>
          </p:cNvPr>
          <p:cNvSpPr>
            <a:spLocks noGrp="1"/>
          </p:cNvSpPr>
          <p:nvPr>
            <p:ph idx="1"/>
          </p:nvPr>
        </p:nvSpPr>
        <p:spPr>
          <a:xfrm>
            <a:off x="615316" y="1794933"/>
            <a:ext cx="10131425" cy="4020608"/>
          </a:xfrm>
        </p:spPr>
        <p:txBody>
          <a:bodyPr/>
          <a:lstStyle/>
          <a:p>
            <a:pPr marL="342900" indent="-342900">
              <a:buAutoNum type="arabicPeriod"/>
            </a:pPr>
            <a:r>
              <a:rPr lang="en-US" sz="2200" dirty="0"/>
              <a:t>Run the code on the previous slide found in the SAS file.  The printed data set should look the same before.</a:t>
            </a:r>
          </a:p>
          <a:p>
            <a:pPr marL="342900" indent="-342900">
              <a:buAutoNum type="arabicPeriod"/>
            </a:pPr>
            <a:endParaRPr lang="en-US" sz="2200" dirty="0"/>
          </a:p>
          <a:p>
            <a:pPr marL="342900" indent="-342900">
              <a:buAutoNum type="arabicPeriod"/>
            </a:pPr>
            <a:r>
              <a:rPr lang="en-US" sz="2200" dirty="0"/>
              <a:t>Now try having the first 3 observations on the first line, the fourth observation on the second line, and the final two observations on the third line.  Use the @@ again.  Does everything read correctly now?</a:t>
            </a:r>
          </a:p>
          <a:p>
            <a:pPr marL="342900" indent="-342900">
              <a:buAutoNum type="arabicPeriod"/>
            </a:pPr>
            <a:endParaRPr lang="en-US" sz="2200" dirty="0"/>
          </a:p>
          <a:p>
            <a:pPr marL="342900" indent="-342900">
              <a:buFont typeface="Arial"/>
              <a:buAutoNum type="arabicPeriod"/>
            </a:pPr>
            <a:r>
              <a:rPr lang="en-US" sz="2200" dirty="0"/>
              <a:t>Try running the code without the @@.  What happens?</a:t>
            </a:r>
          </a:p>
          <a:p>
            <a:pPr marL="342900" indent="-342900">
              <a:buAutoNum type="arabicPeriod"/>
            </a:pPr>
            <a:endParaRPr lang="en-US" dirty="0"/>
          </a:p>
        </p:txBody>
      </p:sp>
    </p:spTree>
    <p:extLst>
      <p:ext uri="{BB962C8B-B14F-4D97-AF65-F5344CB8AC3E}">
        <p14:creationId xmlns:p14="http://schemas.microsoft.com/office/powerpoint/2010/main" val="526641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4B1E-3819-4030-8F89-52721EFCC9A5}"/>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86F223F2-DE33-4EE9-B39C-987D73E0E1DF}"/>
              </a:ext>
            </a:extLst>
          </p:cNvPr>
          <p:cNvSpPr>
            <a:spLocks noGrp="1"/>
          </p:cNvSpPr>
          <p:nvPr>
            <p:ph idx="1"/>
          </p:nvPr>
        </p:nvSpPr>
        <p:spPr>
          <a:xfrm>
            <a:off x="685801" y="1980142"/>
            <a:ext cx="10934699" cy="4077758"/>
          </a:xfrm>
        </p:spPr>
        <p:txBody>
          <a:bodyPr>
            <a:normAutofit/>
          </a:bodyPr>
          <a:lstStyle/>
          <a:p>
            <a:pPr marL="0" indent="0">
              <a:spcAft>
                <a:spcPts val="300"/>
              </a:spcAft>
              <a:buNone/>
            </a:pPr>
            <a:r>
              <a:rPr lang="en-US" sz="1800" b="1" dirty="0">
                <a:latin typeface="Courier New" panose="02070309020205020404" pitchFamily="49" charset="0"/>
              </a:rPr>
              <a:t>data</a:t>
            </a:r>
            <a:r>
              <a:rPr lang="en-US" sz="1800" b="0" dirty="0">
                <a:latin typeface="Courier New" panose="02070309020205020404" pitchFamily="49" charset="0"/>
              </a:rPr>
              <a:t> scores;</a:t>
            </a:r>
          </a:p>
          <a:p>
            <a:pPr marL="0" indent="0">
              <a:spcAft>
                <a:spcPts val="300"/>
              </a:spcAft>
              <a:buNone/>
            </a:pPr>
            <a:r>
              <a:rPr lang="en-US" sz="1800" b="0" dirty="0">
                <a:latin typeface="Courier New" panose="02070309020205020404" pitchFamily="49" charset="0"/>
              </a:rPr>
              <a:t>   input Name : $9. Score1-Score3 Team $&amp;</a:t>
            </a:r>
            <a:r>
              <a:rPr lang="en-US" sz="1800" b="1" dirty="0">
                <a:latin typeface="Courier New" panose="02070309020205020404" pitchFamily="49" charset="0"/>
              </a:rPr>
              <a:t>25.</a:t>
            </a:r>
            <a:r>
              <a:rPr lang="en-US" sz="1800" b="0" dirty="0">
                <a:latin typeface="Courier New" panose="02070309020205020404" pitchFamily="49" charset="0"/>
              </a:rPr>
              <a:t> </a:t>
            </a:r>
            <a:r>
              <a:rPr lang="en-US" sz="1800" b="0" dirty="0" err="1">
                <a:latin typeface="Courier New" panose="02070309020205020404" pitchFamily="49" charset="0"/>
              </a:rPr>
              <a:t>Div</a:t>
            </a:r>
            <a:r>
              <a:rPr lang="en-US" sz="1800" b="0" dirty="0">
                <a:latin typeface="Courier New" panose="02070309020205020404" pitchFamily="49" charset="0"/>
              </a:rPr>
              <a:t> $;</a:t>
            </a:r>
          </a:p>
          <a:p>
            <a:pPr marL="0" indent="0">
              <a:spcAft>
                <a:spcPts val="300"/>
              </a:spcAft>
              <a:buNone/>
            </a:pPr>
            <a:r>
              <a:rPr lang="en-US" sz="1800" b="0" dirty="0">
                <a:latin typeface="Courier New" panose="02070309020205020404" pitchFamily="49" charset="0"/>
              </a:rPr>
              <a:t>   </a:t>
            </a:r>
            <a:r>
              <a:rPr lang="en-US" sz="1800" b="0" dirty="0" err="1">
                <a:latin typeface="Courier New" panose="02070309020205020404" pitchFamily="49" charset="0"/>
              </a:rPr>
              <a:t>datalines</a:t>
            </a:r>
            <a:r>
              <a:rPr lang="en-US" sz="1800" b="0" dirty="0">
                <a:latin typeface="Courier New" panose="02070309020205020404" pitchFamily="49" charset="0"/>
              </a:rPr>
              <a:t>;</a:t>
            </a:r>
          </a:p>
          <a:p>
            <a:pPr marL="0" indent="0">
              <a:spcAft>
                <a:spcPts val="300"/>
              </a:spcAft>
              <a:buNone/>
            </a:pPr>
            <a:r>
              <a:rPr lang="en-US" sz="1800" b="0" dirty="0">
                <a:latin typeface="Courier New" panose="02070309020205020404" pitchFamily="49" charset="0"/>
              </a:rPr>
              <a:t>Smith 12 22 46 "Green Hornets, Atlanta"  AAA </a:t>
            </a:r>
          </a:p>
          <a:p>
            <a:pPr marL="0" indent="0">
              <a:spcAft>
                <a:spcPts val="300"/>
              </a:spcAft>
              <a:buNone/>
            </a:pPr>
            <a:r>
              <a:rPr lang="en-US" sz="1800" b="0" dirty="0">
                <a:latin typeface="Courier New" panose="02070309020205020404" pitchFamily="49" charset="0"/>
              </a:rPr>
              <a:t>Mitchel 23 19 25 "High Volts, Portland"  AAA </a:t>
            </a:r>
          </a:p>
          <a:p>
            <a:pPr marL="0" indent="0">
              <a:spcAft>
                <a:spcPts val="300"/>
              </a:spcAft>
              <a:buNone/>
            </a:pPr>
            <a:r>
              <a:rPr lang="es-ES" sz="1800" b="0" dirty="0">
                <a:latin typeface="Courier New" panose="02070309020205020404" pitchFamily="49" charset="0"/>
              </a:rPr>
              <a:t>Jones 09 17 54 "</a:t>
            </a:r>
            <a:r>
              <a:rPr lang="es-ES" sz="1800" b="0" dirty="0" err="1">
                <a:latin typeface="Courier New" panose="02070309020205020404" pitchFamily="49" charset="0"/>
              </a:rPr>
              <a:t>Vulcans</a:t>
            </a:r>
            <a:r>
              <a:rPr lang="es-ES" sz="1800" b="0" dirty="0">
                <a:latin typeface="Courier New" panose="02070309020205020404" pitchFamily="49" charset="0"/>
              </a:rPr>
              <a:t>, Las Vegas"  AA </a:t>
            </a:r>
          </a:p>
          <a:p>
            <a:pPr marL="0" indent="0">
              <a:spcAft>
                <a:spcPts val="300"/>
              </a:spcAft>
              <a:buNone/>
            </a:pPr>
            <a:r>
              <a:rPr lang="en-US" sz="1800" b="0" dirty="0">
                <a:latin typeface="Courier New" panose="02070309020205020404" pitchFamily="49" charset="0"/>
              </a:rPr>
              <a:t>; </a:t>
            </a:r>
          </a:p>
          <a:p>
            <a:pPr marL="0" indent="0">
              <a:spcAft>
                <a:spcPts val="300"/>
              </a:spcAft>
              <a:buNone/>
            </a:pPr>
            <a:endParaRPr lang="en-US" sz="1800" b="0" dirty="0">
              <a:latin typeface="Courier New" panose="02070309020205020404" pitchFamily="49" charset="0"/>
            </a:endParaRPr>
          </a:p>
          <a:p>
            <a:pPr marL="0" indent="0">
              <a:spcAft>
                <a:spcPts val="300"/>
              </a:spcAft>
              <a:buNone/>
            </a:pPr>
            <a:r>
              <a:rPr lang="en-US" sz="1800" b="1" dirty="0">
                <a:latin typeface="Courier New" panose="02070309020205020404" pitchFamily="49" charset="0"/>
              </a:rPr>
              <a:t>proc</a:t>
            </a:r>
            <a:r>
              <a:rPr lang="en-US" sz="1800" b="0" dirty="0">
                <a:latin typeface="Courier New" panose="02070309020205020404" pitchFamily="49" charset="0"/>
              </a:rPr>
              <a:t> </a:t>
            </a:r>
            <a:r>
              <a:rPr lang="en-US" sz="1800" b="1" dirty="0">
                <a:latin typeface="Courier New" panose="02070309020205020404" pitchFamily="49" charset="0"/>
              </a:rPr>
              <a:t>print</a:t>
            </a:r>
            <a:r>
              <a:rPr lang="en-US" sz="1800" b="0" dirty="0">
                <a:latin typeface="Courier New" panose="02070309020205020404" pitchFamily="49" charset="0"/>
              </a:rPr>
              <a:t> data=scores noobs; </a:t>
            </a:r>
          </a:p>
          <a:p>
            <a:pPr marL="0" indent="0">
              <a:spcAft>
                <a:spcPts val="300"/>
              </a:spcAft>
              <a:buNone/>
            </a:pPr>
            <a:r>
              <a:rPr lang="en-US" sz="1800" b="1" dirty="0">
                <a:latin typeface="Courier New" panose="02070309020205020404" pitchFamily="49" charset="0"/>
              </a:rPr>
              <a:t>run</a:t>
            </a:r>
            <a:r>
              <a:rPr lang="en-US" sz="1800" b="0" dirty="0">
                <a:latin typeface="Courier New" panose="02070309020205020404" pitchFamily="49" charset="0"/>
              </a:rPr>
              <a:t>;</a:t>
            </a:r>
            <a:endParaRPr lang="en-US" dirty="0"/>
          </a:p>
        </p:txBody>
      </p:sp>
    </p:spTree>
    <p:extLst>
      <p:ext uri="{BB962C8B-B14F-4D97-AF65-F5344CB8AC3E}">
        <p14:creationId xmlns:p14="http://schemas.microsoft.com/office/powerpoint/2010/main" val="6760218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4B1E-3819-4030-8F89-52721EFCC9A5}"/>
              </a:ext>
            </a:extLst>
          </p:cNvPr>
          <p:cNvSpPr>
            <a:spLocks noGrp="1"/>
          </p:cNvSpPr>
          <p:nvPr>
            <p:ph type="title"/>
          </p:nvPr>
        </p:nvSpPr>
        <p:spPr>
          <a:xfrm>
            <a:off x="685801" y="607696"/>
            <a:ext cx="10131425" cy="1456267"/>
          </a:xfrm>
        </p:spPr>
        <p:txBody>
          <a:bodyPr/>
          <a:lstStyle/>
          <a:p>
            <a:r>
              <a:rPr lang="en-US" dirty="0"/>
              <a:t>Another Example</a:t>
            </a:r>
          </a:p>
        </p:txBody>
      </p:sp>
      <p:sp>
        <p:nvSpPr>
          <p:cNvPr id="3" name="Content Placeholder 2">
            <a:extLst>
              <a:ext uri="{FF2B5EF4-FFF2-40B4-BE49-F238E27FC236}">
                <a16:creationId xmlns:a16="http://schemas.microsoft.com/office/drawing/2014/main" id="{86F223F2-DE33-4EE9-B39C-987D73E0E1DF}"/>
              </a:ext>
            </a:extLst>
          </p:cNvPr>
          <p:cNvSpPr>
            <a:spLocks noGrp="1"/>
          </p:cNvSpPr>
          <p:nvPr>
            <p:ph idx="1"/>
          </p:nvPr>
        </p:nvSpPr>
        <p:spPr>
          <a:xfrm>
            <a:off x="685801" y="1980142"/>
            <a:ext cx="10934699" cy="4077758"/>
          </a:xfrm>
        </p:spPr>
        <p:txBody>
          <a:bodyPr>
            <a:normAutofit/>
          </a:bodyPr>
          <a:lstStyle/>
          <a:p>
            <a:pPr marL="0" indent="0">
              <a:spcAft>
                <a:spcPts val="300"/>
              </a:spcAft>
              <a:buNone/>
            </a:pPr>
            <a:r>
              <a:rPr lang="en-US" sz="1800" b="1" dirty="0">
                <a:latin typeface="Courier New" panose="02070309020205020404" pitchFamily="49" charset="0"/>
              </a:rPr>
              <a:t>data</a:t>
            </a:r>
            <a:r>
              <a:rPr lang="en-US" sz="1800" b="0" dirty="0">
                <a:latin typeface="Courier New" panose="02070309020205020404" pitchFamily="49" charset="0"/>
              </a:rPr>
              <a:t> scores;</a:t>
            </a:r>
          </a:p>
          <a:p>
            <a:pPr marL="0" indent="0">
              <a:spcAft>
                <a:spcPts val="300"/>
              </a:spcAft>
              <a:buNone/>
            </a:pPr>
            <a:r>
              <a:rPr lang="en-US" sz="1800" b="0" dirty="0">
                <a:latin typeface="Courier New" panose="02070309020205020404" pitchFamily="49" charset="0"/>
              </a:rPr>
              <a:t>   input Name : $9. Score1-Score3 Team $&amp;</a:t>
            </a:r>
            <a:r>
              <a:rPr lang="en-US" sz="1800" b="1" dirty="0">
                <a:latin typeface="Courier New" panose="02070309020205020404" pitchFamily="49" charset="0"/>
              </a:rPr>
              <a:t>25.</a:t>
            </a:r>
            <a:r>
              <a:rPr lang="en-US" sz="1800" b="0" dirty="0">
                <a:latin typeface="Courier New" panose="02070309020205020404" pitchFamily="49" charset="0"/>
              </a:rPr>
              <a:t> </a:t>
            </a:r>
            <a:r>
              <a:rPr lang="en-US" sz="1800" b="0" dirty="0" err="1">
                <a:latin typeface="Courier New" panose="02070309020205020404" pitchFamily="49" charset="0"/>
              </a:rPr>
              <a:t>Div</a:t>
            </a:r>
            <a:r>
              <a:rPr lang="en-US" sz="1800" b="0" dirty="0">
                <a:latin typeface="Courier New" panose="02070309020205020404" pitchFamily="49" charset="0"/>
              </a:rPr>
              <a:t> $;</a:t>
            </a:r>
          </a:p>
          <a:p>
            <a:pPr marL="0" indent="0">
              <a:spcAft>
                <a:spcPts val="300"/>
              </a:spcAft>
              <a:buNone/>
            </a:pPr>
            <a:r>
              <a:rPr lang="en-US" sz="1800" b="0" dirty="0">
                <a:latin typeface="Courier New" panose="02070309020205020404" pitchFamily="49" charset="0"/>
              </a:rPr>
              <a:t>   </a:t>
            </a:r>
            <a:r>
              <a:rPr lang="en-US" sz="1800" b="0" dirty="0" err="1">
                <a:latin typeface="Courier New" panose="02070309020205020404" pitchFamily="49" charset="0"/>
              </a:rPr>
              <a:t>datalines</a:t>
            </a:r>
            <a:r>
              <a:rPr lang="en-US" sz="1800" b="0" dirty="0">
                <a:latin typeface="Courier New" panose="02070309020205020404" pitchFamily="49" charset="0"/>
              </a:rPr>
              <a:t>;</a:t>
            </a:r>
          </a:p>
          <a:p>
            <a:pPr marL="0" indent="0">
              <a:spcAft>
                <a:spcPts val="300"/>
              </a:spcAft>
              <a:buNone/>
            </a:pPr>
            <a:r>
              <a:rPr lang="en-US" sz="1800" b="0" dirty="0">
                <a:latin typeface="Courier New" panose="02070309020205020404" pitchFamily="49" charset="0"/>
              </a:rPr>
              <a:t>Smith 12 22 46 "Green Hornets, Atlanta"  AAA </a:t>
            </a:r>
          </a:p>
          <a:p>
            <a:pPr marL="0" indent="0">
              <a:spcAft>
                <a:spcPts val="300"/>
              </a:spcAft>
              <a:buNone/>
            </a:pPr>
            <a:r>
              <a:rPr lang="en-US" sz="1800" b="0" dirty="0">
                <a:latin typeface="Courier New" panose="02070309020205020404" pitchFamily="49" charset="0"/>
              </a:rPr>
              <a:t>Mitchel 23 19 25 "High Volts, Portland"  AAA </a:t>
            </a:r>
          </a:p>
          <a:p>
            <a:pPr marL="0" indent="0">
              <a:spcAft>
                <a:spcPts val="300"/>
              </a:spcAft>
              <a:buNone/>
            </a:pPr>
            <a:r>
              <a:rPr lang="es-ES" sz="1800" b="0" dirty="0">
                <a:latin typeface="Courier New" panose="02070309020205020404" pitchFamily="49" charset="0"/>
              </a:rPr>
              <a:t>Jones 09 17 54 "</a:t>
            </a:r>
            <a:r>
              <a:rPr lang="es-ES" sz="1800" b="0" dirty="0" err="1">
                <a:latin typeface="Courier New" panose="02070309020205020404" pitchFamily="49" charset="0"/>
              </a:rPr>
              <a:t>Vulcans</a:t>
            </a:r>
            <a:r>
              <a:rPr lang="es-ES" sz="1800" b="0" dirty="0">
                <a:latin typeface="Courier New" panose="02070309020205020404" pitchFamily="49" charset="0"/>
              </a:rPr>
              <a:t>, Las Vegas"  AA </a:t>
            </a:r>
          </a:p>
          <a:p>
            <a:pPr marL="0" indent="0">
              <a:spcAft>
                <a:spcPts val="300"/>
              </a:spcAft>
              <a:buNone/>
            </a:pPr>
            <a:r>
              <a:rPr lang="en-US" sz="1800" b="0" dirty="0">
                <a:latin typeface="Courier New" panose="02070309020205020404" pitchFamily="49" charset="0"/>
              </a:rPr>
              <a:t>; </a:t>
            </a:r>
          </a:p>
          <a:p>
            <a:pPr marL="0" indent="0">
              <a:spcAft>
                <a:spcPts val="300"/>
              </a:spcAft>
              <a:buNone/>
            </a:pPr>
            <a:endParaRPr lang="en-US" sz="1800" b="0" dirty="0">
              <a:latin typeface="Courier New" panose="02070309020205020404" pitchFamily="49" charset="0"/>
            </a:endParaRPr>
          </a:p>
          <a:p>
            <a:pPr marL="0" indent="0">
              <a:spcAft>
                <a:spcPts val="300"/>
              </a:spcAft>
              <a:buNone/>
            </a:pPr>
            <a:r>
              <a:rPr lang="en-US" sz="1800" b="1" dirty="0">
                <a:latin typeface="Courier New" panose="02070309020205020404" pitchFamily="49" charset="0"/>
              </a:rPr>
              <a:t>proc</a:t>
            </a:r>
            <a:r>
              <a:rPr lang="en-US" sz="1800" b="0" dirty="0">
                <a:latin typeface="Courier New" panose="02070309020205020404" pitchFamily="49" charset="0"/>
              </a:rPr>
              <a:t> </a:t>
            </a:r>
            <a:r>
              <a:rPr lang="en-US" sz="1800" b="1" dirty="0">
                <a:latin typeface="Courier New" panose="02070309020205020404" pitchFamily="49" charset="0"/>
              </a:rPr>
              <a:t>print</a:t>
            </a:r>
            <a:r>
              <a:rPr lang="en-US" sz="1800" b="0" dirty="0">
                <a:latin typeface="Courier New" panose="02070309020205020404" pitchFamily="49" charset="0"/>
              </a:rPr>
              <a:t> data=scores noobs; </a:t>
            </a:r>
          </a:p>
          <a:p>
            <a:pPr marL="0" indent="0">
              <a:spcAft>
                <a:spcPts val="300"/>
              </a:spcAft>
              <a:buNone/>
            </a:pPr>
            <a:r>
              <a:rPr lang="en-US" sz="1800" b="1" dirty="0">
                <a:latin typeface="Courier New" panose="02070309020205020404" pitchFamily="49" charset="0"/>
              </a:rPr>
              <a:t>run</a:t>
            </a:r>
            <a:r>
              <a:rPr lang="en-US" sz="1800" b="0" dirty="0">
                <a:latin typeface="Courier New" panose="02070309020205020404" pitchFamily="49" charset="0"/>
              </a:rPr>
              <a:t>;</a:t>
            </a:r>
            <a:endParaRPr lang="en-US" dirty="0"/>
          </a:p>
        </p:txBody>
      </p:sp>
      <p:sp>
        <p:nvSpPr>
          <p:cNvPr id="4" name="Oval 3">
            <a:extLst>
              <a:ext uri="{FF2B5EF4-FFF2-40B4-BE49-F238E27FC236}">
                <a16:creationId xmlns:a16="http://schemas.microsoft.com/office/drawing/2014/main" id="{C7886BBD-D129-4263-A40D-6478D1E2A3C0}"/>
              </a:ext>
            </a:extLst>
          </p:cNvPr>
          <p:cNvSpPr/>
          <p:nvPr/>
        </p:nvSpPr>
        <p:spPr>
          <a:xfrm>
            <a:off x="2500998" y="2732153"/>
            <a:ext cx="955434" cy="410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F5FC0033-3A95-4F71-A3EC-5B116E0F2F21}"/>
              </a:ext>
            </a:extLst>
          </p:cNvPr>
          <p:cNvCxnSpPr>
            <a:cxnSpLocks/>
            <a:stCxn id="4" idx="5"/>
          </p:cNvCxnSpPr>
          <p:nvPr/>
        </p:nvCxnSpPr>
        <p:spPr>
          <a:xfrm>
            <a:off x="3316512" y="3082357"/>
            <a:ext cx="4209000" cy="43977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75EC87-65AB-40F1-9BAF-BCC0BD13ED12}"/>
              </a:ext>
            </a:extLst>
          </p:cNvPr>
          <p:cNvSpPr txBox="1"/>
          <p:nvPr/>
        </p:nvSpPr>
        <p:spPr>
          <a:xfrm>
            <a:off x="7525512" y="3436408"/>
            <a:ext cx="3980687" cy="1200329"/>
          </a:xfrm>
          <a:prstGeom prst="rect">
            <a:avLst/>
          </a:prstGeom>
          <a:noFill/>
        </p:spPr>
        <p:txBody>
          <a:bodyPr wrap="square" rtlCol="0">
            <a:spAutoFit/>
          </a:bodyPr>
          <a:lstStyle/>
          <a:p>
            <a:r>
              <a:rPr lang="en-US" dirty="0"/>
              <a:t>Will keep up to 9 characters in Name (not needed here) and the : says to stop keeping variables as soon as a “space” is encountered</a:t>
            </a:r>
          </a:p>
        </p:txBody>
      </p:sp>
      <p:sp>
        <p:nvSpPr>
          <p:cNvPr id="9" name="Oval 8">
            <a:extLst>
              <a:ext uri="{FF2B5EF4-FFF2-40B4-BE49-F238E27FC236}">
                <a16:creationId xmlns:a16="http://schemas.microsoft.com/office/drawing/2014/main" id="{5EFA1972-F7D5-477A-A1DA-DBBDDA16DF38}"/>
              </a:ext>
            </a:extLst>
          </p:cNvPr>
          <p:cNvSpPr/>
          <p:nvPr/>
        </p:nvSpPr>
        <p:spPr>
          <a:xfrm>
            <a:off x="3456431" y="2702110"/>
            <a:ext cx="1892809" cy="410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A7ED262A-F11B-4085-A4CF-75E512DA8F78}"/>
              </a:ext>
            </a:extLst>
          </p:cNvPr>
          <p:cNvCxnSpPr>
            <a:cxnSpLocks/>
          </p:cNvCxnSpPr>
          <p:nvPr/>
        </p:nvCxnSpPr>
        <p:spPr>
          <a:xfrm flipV="1">
            <a:off x="5211771" y="1858310"/>
            <a:ext cx="1882758" cy="9059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0137AD9-85C1-4DBF-98C2-63F28228A00B}"/>
              </a:ext>
            </a:extLst>
          </p:cNvPr>
          <p:cNvSpPr txBox="1"/>
          <p:nvPr/>
        </p:nvSpPr>
        <p:spPr>
          <a:xfrm>
            <a:off x="7109181" y="1598420"/>
            <a:ext cx="2546883" cy="923330"/>
          </a:xfrm>
          <a:prstGeom prst="rect">
            <a:avLst/>
          </a:prstGeom>
          <a:noFill/>
        </p:spPr>
        <p:txBody>
          <a:bodyPr wrap="square" rtlCol="0">
            <a:spAutoFit/>
          </a:bodyPr>
          <a:lstStyle/>
          <a:p>
            <a:r>
              <a:rPr lang="en-US" dirty="0"/>
              <a:t>An alternative way of entering Score1 Score2 Score3</a:t>
            </a:r>
          </a:p>
        </p:txBody>
      </p:sp>
    </p:spTree>
    <p:extLst>
      <p:ext uri="{BB962C8B-B14F-4D97-AF65-F5344CB8AC3E}">
        <p14:creationId xmlns:p14="http://schemas.microsoft.com/office/powerpoint/2010/main" val="185595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76400" y="274638"/>
            <a:ext cx="8763000" cy="1143000"/>
          </a:xfrm>
        </p:spPr>
        <p:txBody>
          <a:bodyPr/>
          <a:lstStyle/>
          <a:p>
            <a:r>
              <a:rPr lang="en-US" b="1" dirty="0"/>
              <a:t>Basics of SAS</a:t>
            </a:r>
          </a:p>
        </p:txBody>
      </p:sp>
      <p:sp>
        <p:nvSpPr>
          <p:cNvPr id="51203" name="Rectangle 3"/>
          <p:cNvSpPr>
            <a:spLocks noGrp="1" noChangeArrowheads="1"/>
          </p:cNvSpPr>
          <p:nvPr>
            <p:ph idx="1"/>
          </p:nvPr>
        </p:nvSpPr>
        <p:spPr>
          <a:xfrm>
            <a:off x="1981200" y="1371601"/>
            <a:ext cx="8534400" cy="4525963"/>
          </a:xfrm>
        </p:spPr>
        <p:txBody>
          <a:bodyPr/>
          <a:lstStyle/>
          <a:p>
            <a:pPr>
              <a:spcBef>
                <a:spcPts val="400"/>
              </a:spcBef>
            </a:pPr>
            <a:r>
              <a:rPr lang="en-US" dirty="0"/>
              <a:t>SAS Windows</a:t>
            </a:r>
          </a:p>
          <a:p>
            <a:pPr lvl="1">
              <a:spcBef>
                <a:spcPts val="400"/>
              </a:spcBef>
            </a:pPr>
            <a:r>
              <a:rPr lang="en-US" dirty="0"/>
              <a:t>Code (Editor), Log, Output / Results</a:t>
            </a:r>
          </a:p>
          <a:p>
            <a:pPr>
              <a:spcBef>
                <a:spcPts val="400"/>
              </a:spcBef>
            </a:pPr>
            <a:r>
              <a:rPr lang="en-US" dirty="0"/>
              <a:t>With very few exceptions, SAS is NOT case sensitive</a:t>
            </a:r>
          </a:p>
          <a:p>
            <a:pPr>
              <a:spcBef>
                <a:spcPts val="400"/>
              </a:spcBef>
            </a:pPr>
            <a:r>
              <a:rPr lang="en-US" dirty="0"/>
              <a:t>Elements of a SAS program </a:t>
            </a:r>
          </a:p>
          <a:p>
            <a:pPr lvl="1">
              <a:spcBef>
                <a:spcPts val="400"/>
              </a:spcBef>
            </a:pPr>
            <a:r>
              <a:rPr lang="en-US" dirty="0"/>
              <a:t>“Steps” - </a:t>
            </a:r>
            <a:r>
              <a:rPr lang="en-US" dirty="0">
                <a:solidFill>
                  <a:srgbClr val="FFFF00"/>
                </a:solidFill>
              </a:rPr>
              <a:t>DATA, </a:t>
            </a:r>
            <a:r>
              <a:rPr lang="en-US" dirty="0" err="1">
                <a:solidFill>
                  <a:srgbClr val="FFFF00"/>
                </a:solidFill>
              </a:rPr>
              <a:t>PROCs</a:t>
            </a:r>
            <a:r>
              <a:rPr lang="en-US" dirty="0"/>
              <a:t>, (Options)</a:t>
            </a:r>
          </a:p>
          <a:p>
            <a:pPr lvl="1">
              <a:spcBef>
                <a:spcPts val="400"/>
              </a:spcBef>
            </a:pPr>
            <a:r>
              <a:rPr lang="en-US" dirty="0"/>
              <a:t>“Statements” within the steps</a:t>
            </a:r>
          </a:p>
          <a:p>
            <a:pPr lvl="2">
              <a:spcBef>
                <a:spcPts val="400"/>
              </a:spcBef>
            </a:pPr>
            <a:r>
              <a:rPr lang="en-US" dirty="0"/>
              <a:t>Each statement must end with a semicolon!</a:t>
            </a:r>
          </a:p>
          <a:p>
            <a:pPr lvl="2">
              <a:spcBef>
                <a:spcPts val="400"/>
              </a:spcBef>
            </a:pPr>
            <a:r>
              <a:rPr lang="en-US" dirty="0"/>
              <a:t>Begin with identifying keyword (e.g. set)</a:t>
            </a:r>
          </a:p>
          <a:p>
            <a:pPr lvl="2">
              <a:spcBef>
                <a:spcPts val="400"/>
              </a:spcBef>
            </a:pPr>
            <a:r>
              <a:rPr lang="en-US" dirty="0"/>
              <a:t>Execute a step with a run statement</a:t>
            </a:r>
          </a:p>
        </p:txBody>
      </p:sp>
      <p:pic>
        <p:nvPicPr>
          <p:cNvPr id="5" name="Picture 4">
            <a:extLst>
              <a:ext uri="{FF2B5EF4-FFF2-40B4-BE49-F238E27FC236}">
                <a16:creationId xmlns:a16="http://schemas.microsoft.com/office/drawing/2014/main" id="{55092F2B-F3B5-D0A4-BDA9-19842E42336C}"/>
              </a:ext>
            </a:extLst>
          </p:cNvPr>
          <p:cNvPicPr>
            <a:picLocks noChangeAspect="1"/>
          </p:cNvPicPr>
          <p:nvPr/>
        </p:nvPicPr>
        <p:blipFill>
          <a:blip r:embed="rId4">
            <a:extLst>
              <a:ext uri="{28A0092B-C50C-407E-A947-70E740481C1C}">
                <a14:useLocalDpi xmlns:a14="http://schemas.microsoft.com/office/drawing/2010/main" val="0"/>
              </a:ext>
            </a:extLst>
          </a:blip>
          <a:srcRect r="36776"/>
          <a:stretch>
            <a:fillRect/>
          </a:stretch>
        </p:blipFill>
        <p:spPr>
          <a:xfrm>
            <a:off x="6240274" y="274638"/>
            <a:ext cx="4078476" cy="231616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1203">
                                            <p:txEl>
                                              <p:pRg st="3" end="3"/>
                                            </p:txEl>
                                          </p:spTgt>
                                        </p:tgtEl>
                                        <p:attrNameLst>
                                          <p:attrName>style.visibility</p:attrName>
                                        </p:attrNameLst>
                                      </p:cBhvr>
                                      <p:to>
                                        <p:strVal val="visible"/>
                                      </p:to>
                                    </p:set>
                                    <p:animEffect transition="in" filter="wipe(left)">
                                      <p:cBhvr>
                                        <p:cTn id="7" dur="500"/>
                                        <p:tgtEl>
                                          <p:spTgt spid="51203">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1203">
                                            <p:txEl>
                                              <p:pRg st="4" end="4"/>
                                            </p:txEl>
                                          </p:spTgt>
                                        </p:tgtEl>
                                        <p:attrNameLst>
                                          <p:attrName>style.visibility</p:attrName>
                                        </p:attrNameLst>
                                      </p:cBhvr>
                                      <p:to>
                                        <p:strVal val="visible"/>
                                      </p:to>
                                    </p:set>
                                    <p:animEffect transition="in" filter="wipe(left)">
                                      <p:cBhvr>
                                        <p:cTn id="10" dur="500"/>
                                        <p:tgtEl>
                                          <p:spTgt spid="5120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animEffect transition="in" filter="wipe(left)">
                                      <p:cBhvr>
                                        <p:cTn id="15" dur="500"/>
                                        <p:tgtEl>
                                          <p:spTgt spid="5120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1203">
                                            <p:txEl>
                                              <p:pRg st="6" end="6"/>
                                            </p:txEl>
                                          </p:spTgt>
                                        </p:tgtEl>
                                        <p:attrNameLst>
                                          <p:attrName>style.visibility</p:attrName>
                                        </p:attrNameLst>
                                      </p:cBhvr>
                                      <p:to>
                                        <p:strVal val="visible"/>
                                      </p:to>
                                    </p:set>
                                    <p:animEffect transition="in" filter="wipe(left)">
                                      <p:cBhvr>
                                        <p:cTn id="20" dur="500"/>
                                        <p:tgtEl>
                                          <p:spTgt spid="51203">
                                            <p:txEl>
                                              <p:pRg st="6" end="6"/>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51203">
                                            <p:txEl>
                                              <p:pRg st="7" end="7"/>
                                            </p:txEl>
                                          </p:spTgt>
                                        </p:tgtEl>
                                        <p:attrNameLst>
                                          <p:attrName>style.visibility</p:attrName>
                                        </p:attrNameLst>
                                      </p:cBhvr>
                                      <p:to>
                                        <p:strVal val="visible"/>
                                      </p:to>
                                    </p:set>
                                    <p:animEffect transition="in" filter="wipe(left)">
                                      <p:cBhvr>
                                        <p:cTn id="23" dur="500"/>
                                        <p:tgtEl>
                                          <p:spTgt spid="51203">
                                            <p:txEl>
                                              <p:pRg st="7" end="7"/>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51203">
                                            <p:txEl>
                                              <p:pRg st="8" end="8"/>
                                            </p:txEl>
                                          </p:spTgt>
                                        </p:tgtEl>
                                        <p:attrNameLst>
                                          <p:attrName>style.visibility</p:attrName>
                                        </p:attrNameLst>
                                      </p:cBhvr>
                                      <p:to>
                                        <p:strVal val="visible"/>
                                      </p:to>
                                    </p:set>
                                    <p:animEffect transition="in" filter="wipe(left)">
                                      <p:cBhvr>
                                        <p:cTn id="26" dur="500"/>
                                        <p:tgtEl>
                                          <p:spTgt spid="512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44B1E-3819-4030-8F89-52721EFCC9A5}"/>
              </a:ext>
            </a:extLst>
          </p:cNvPr>
          <p:cNvSpPr>
            <a:spLocks noGrp="1"/>
          </p:cNvSpPr>
          <p:nvPr>
            <p:ph type="title"/>
          </p:nvPr>
        </p:nvSpPr>
        <p:spPr/>
        <p:txBody>
          <a:bodyPr/>
          <a:lstStyle/>
          <a:p>
            <a:r>
              <a:rPr lang="en-US" dirty="0"/>
              <a:t>Another Example</a:t>
            </a:r>
          </a:p>
        </p:txBody>
      </p:sp>
      <p:sp>
        <p:nvSpPr>
          <p:cNvPr id="3" name="Content Placeholder 2">
            <a:extLst>
              <a:ext uri="{FF2B5EF4-FFF2-40B4-BE49-F238E27FC236}">
                <a16:creationId xmlns:a16="http://schemas.microsoft.com/office/drawing/2014/main" id="{86F223F2-DE33-4EE9-B39C-987D73E0E1DF}"/>
              </a:ext>
            </a:extLst>
          </p:cNvPr>
          <p:cNvSpPr>
            <a:spLocks noGrp="1"/>
          </p:cNvSpPr>
          <p:nvPr>
            <p:ph idx="1"/>
          </p:nvPr>
        </p:nvSpPr>
        <p:spPr>
          <a:xfrm>
            <a:off x="685801" y="1980142"/>
            <a:ext cx="10934699" cy="4077758"/>
          </a:xfrm>
        </p:spPr>
        <p:txBody>
          <a:bodyPr>
            <a:normAutofit/>
          </a:bodyPr>
          <a:lstStyle/>
          <a:p>
            <a:pPr marL="0" indent="0">
              <a:spcAft>
                <a:spcPts val="300"/>
              </a:spcAft>
              <a:buNone/>
            </a:pPr>
            <a:r>
              <a:rPr lang="en-US" sz="1800" b="1" dirty="0">
                <a:latin typeface="Courier New" panose="02070309020205020404" pitchFamily="49" charset="0"/>
              </a:rPr>
              <a:t>data</a:t>
            </a:r>
            <a:r>
              <a:rPr lang="en-US" sz="1800" b="0" dirty="0">
                <a:latin typeface="Courier New" panose="02070309020205020404" pitchFamily="49" charset="0"/>
              </a:rPr>
              <a:t> scores;</a:t>
            </a:r>
          </a:p>
          <a:p>
            <a:pPr marL="0" indent="0">
              <a:spcAft>
                <a:spcPts val="300"/>
              </a:spcAft>
              <a:buNone/>
            </a:pPr>
            <a:r>
              <a:rPr lang="en-US" sz="1800" b="0" dirty="0">
                <a:latin typeface="Courier New" panose="02070309020205020404" pitchFamily="49" charset="0"/>
              </a:rPr>
              <a:t>   input Name : $9. Score1-Score3 Team $&amp;</a:t>
            </a:r>
            <a:r>
              <a:rPr lang="en-US" sz="1800" b="1" dirty="0">
                <a:latin typeface="Courier New" panose="02070309020205020404" pitchFamily="49" charset="0"/>
              </a:rPr>
              <a:t>25.</a:t>
            </a:r>
            <a:r>
              <a:rPr lang="en-US" sz="1800" b="0" dirty="0">
                <a:latin typeface="Courier New" panose="02070309020205020404" pitchFamily="49" charset="0"/>
              </a:rPr>
              <a:t> </a:t>
            </a:r>
            <a:r>
              <a:rPr lang="en-US" sz="1800" b="0" dirty="0" err="1">
                <a:latin typeface="Courier New" panose="02070309020205020404" pitchFamily="49" charset="0"/>
              </a:rPr>
              <a:t>Div</a:t>
            </a:r>
            <a:r>
              <a:rPr lang="en-US" sz="1800" b="0" dirty="0">
                <a:latin typeface="Courier New" panose="02070309020205020404" pitchFamily="49" charset="0"/>
              </a:rPr>
              <a:t> $;</a:t>
            </a:r>
          </a:p>
          <a:p>
            <a:pPr marL="0" indent="0">
              <a:spcAft>
                <a:spcPts val="300"/>
              </a:spcAft>
              <a:buNone/>
            </a:pPr>
            <a:r>
              <a:rPr lang="en-US" sz="1800" b="0" dirty="0">
                <a:latin typeface="Courier New" panose="02070309020205020404" pitchFamily="49" charset="0"/>
              </a:rPr>
              <a:t>   </a:t>
            </a:r>
            <a:r>
              <a:rPr lang="en-US" sz="1800" b="0" dirty="0" err="1">
                <a:latin typeface="Courier New" panose="02070309020205020404" pitchFamily="49" charset="0"/>
              </a:rPr>
              <a:t>datalines</a:t>
            </a:r>
            <a:r>
              <a:rPr lang="en-US" sz="1800" b="0" dirty="0">
                <a:latin typeface="Courier New" panose="02070309020205020404" pitchFamily="49" charset="0"/>
              </a:rPr>
              <a:t>;</a:t>
            </a:r>
          </a:p>
          <a:p>
            <a:pPr marL="0" indent="0">
              <a:spcAft>
                <a:spcPts val="300"/>
              </a:spcAft>
              <a:buNone/>
            </a:pPr>
            <a:r>
              <a:rPr lang="en-US" sz="1800" b="0" dirty="0">
                <a:latin typeface="Courier New" panose="02070309020205020404" pitchFamily="49" charset="0"/>
              </a:rPr>
              <a:t>Smith 12 22 46 "Green Hornets, Atlanta"  AAA </a:t>
            </a:r>
          </a:p>
          <a:p>
            <a:pPr marL="0" indent="0">
              <a:spcAft>
                <a:spcPts val="300"/>
              </a:spcAft>
              <a:buNone/>
            </a:pPr>
            <a:r>
              <a:rPr lang="en-US" sz="1800" b="0" dirty="0">
                <a:latin typeface="Courier New" panose="02070309020205020404" pitchFamily="49" charset="0"/>
              </a:rPr>
              <a:t>Mitchel 23 19 25 "High Volts, Portland"  AAA </a:t>
            </a:r>
          </a:p>
          <a:p>
            <a:pPr marL="0" indent="0">
              <a:spcAft>
                <a:spcPts val="300"/>
              </a:spcAft>
              <a:buNone/>
            </a:pPr>
            <a:r>
              <a:rPr lang="es-ES" sz="1800" b="0" dirty="0">
                <a:latin typeface="Courier New" panose="02070309020205020404" pitchFamily="49" charset="0"/>
              </a:rPr>
              <a:t>Jones 09 17 54 "</a:t>
            </a:r>
            <a:r>
              <a:rPr lang="es-ES" sz="1800" b="0" dirty="0" err="1">
                <a:latin typeface="Courier New" panose="02070309020205020404" pitchFamily="49" charset="0"/>
              </a:rPr>
              <a:t>Vulcans</a:t>
            </a:r>
            <a:r>
              <a:rPr lang="es-ES" sz="1800" b="0" dirty="0">
                <a:latin typeface="Courier New" panose="02070309020205020404" pitchFamily="49" charset="0"/>
              </a:rPr>
              <a:t>, Las Vegas"  AA </a:t>
            </a:r>
          </a:p>
          <a:p>
            <a:pPr marL="0" indent="0">
              <a:spcAft>
                <a:spcPts val="300"/>
              </a:spcAft>
              <a:buNone/>
            </a:pPr>
            <a:r>
              <a:rPr lang="en-US" sz="1800" b="0" dirty="0">
                <a:latin typeface="Courier New" panose="02070309020205020404" pitchFamily="49" charset="0"/>
              </a:rPr>
              <a:t>; </a:t>
            </a:r>
          </a:p>
          <a:p>
            <a:pPr marL="0" indent="0">
              <a:spcAft>
                <a:spcPts val="300"/>
              </a:spcAft>
              <a:buNone/>
            </a:pPr>
            <a:endParaRPr lang="en-US" sz="1800" b="0" dirty="0">
              <a:latin typeface="Courier New" panose="02070309020205020404" pitchFamily="49" charset="0"/>
            </a:endParaRPr>
          </a:p>
          <a:p>
            <a:pPr marL="0" indent="0">
              <a:spcAft>
                <a:spcPts val="300"/>
              </a:spcAft>
              <a:buNone/>
            </a:pPr>
            <a:r>
              <a:rPr lang="en-US" sz="1800" b="1" dirty="0">
                <a:latin typeface="Courier New" panose="02070309020205020404" pitchFamily="49" charset="0"/>
              </a:rPr>
              <a:t>proc</a:t>
            </a:r>
            <a:r>
              <a:rPr lang="en-US" sz="1800" b="0" dirty="0">
                <a:latin typeface="Courier New" panose="02070309020205020404" pitchFamily="49" charset="0"/>
              </a:rPr>
              <a:t> </a:t>
            </a:r>
            <a:r>
              <a:rPr lang="en-US" sz="1800" b="1" dirty="0">
                <a:latin typeface="Courier New" panose="02070309020205020404" pitchFamily="49" charset="0"/>
              </a:rPr>
              <a:t>print</a:t>
            </a:r>
            <a:r>
              <a:rPr lang="en-US" sz="1800" b="0" dirty="0">
                <a:latin typeface="Courier New" panose="02070309020205020404" pitchFamily="49" charset="0"/>
              </a:rPr>
              <a:t> data=scores noobs; </a:t>
            </a:r>
          </a:p>
          <a:p>
            <a:pPr marL="0" indent="0">
              <a:spcAft>
                <a:spcPts val="300"/>
              </a:spcAft>
              <a:buNone/>
            </a:pPr>
            <a:r>
              <a:rPr lang="en-US" sz="1800" b="1" dirty="0">
                <a:latin typeface="Courier New" panose="02070309020205020404" pitchFamily="49" charset="0"/>
              </a:rPr>
              <a:t>run</a:t>
            </a:r>
            <a:r>
              <a:rPr lang="en-US" sz="1800" b="0" dirty="0">
                <a:latin typeface="Courier New" panose="02070309020205020404" pitchFamily="49" charset="0"/>
              </a:rPr>
              <a:t>;</a:t>
            </a:r>
            <a:endParaRPr lang="en-US" dirty="0"/>
          </a:p>
        </p:txBody>
      </p:sp>
      <p:sp>
        <p:nvSpPr>
          <p:cNvPr id="9" name="Oval 8">
            <a:extLst>
              <a:ext uri="{FF2B5EF4-FFF2-40B4-BE49-F238E27FC236}">
                <a16:creationId xmlns:a16="http://schemas.microsoft.com/office/drawing/2014/main" id="{98C924E5-E2F2-4252-A2B3-3E3D1338D5CD}"/>
              </a:ext>
            </a:extLst>
          </p:cNvPr>
          <p:cNvSpPr/>
          <p:nvPr/>
        </p:nvSpPr>
        <p:spPr>
          <a:xfrm>
            <a:off x="5948286" y="2732153"/>
            <a:ext cx="1074306" cy="410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54B8E16-86A2-4DFE-9E18-3FEF9AE842B3}"/>
              </a:ext>
            </a:extLst>
          </p:cNvPr>
          <p:cNvCxnSpPr>
            <a:cxnSpLocks/>
            <a:stCxn id="9" idx="5"/>
          </p:cNvCxnSpPr>
          <p:nvPr/>
        </p:nvCxnSpPr>
        <p:spPr>
          <a:xfrm>
            <a:off x="6865264" y="3082357"/>
            <a:ext cx="1074306" cy="6332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26BF4D0-33B9-4B93-AF4B-557B40876D1B}"/>
              </a:ext>
            </a:extLst>
          </p:cNvPr>
          <p:cNvSpPr txBox="1"/>
          <p:nvPr/>
        </p:nvSpPr>
        <p:spPr>
          <a:xfrm>
            <a:off x="7941450" y="3341654"/>
            <a:ext cx="2286000" cy="1477328"/>
          </a:xfrm>
          <a:prstGeom prst="rect">
            <a:avLst/>
          </a:prstGeom>
          <a:noFill/>
        </p:spPr>
        <p:txBody>
          <a:bodyPr wrap="square" rtlCol="0">
            <a:spAutoFit/>
          </a:bodyPr>
          <a:lstStyle/>
          <a:p>
            <a:r>
              <a:rPr lang="en-US" dirty="0"/>
              <a:t>Keeping up to 25 characters and blanks, only stopping at 25 characters or a double blank/tab</a:t>
            </a:r>
          </a:p>
        </p:txBody>
      </p:sp>
      <p:sp>
        <p:nvSpPr>
          <p:cNvPr id="18" name="Oval 17">
            <a:extLst>
              <a:ext uri="{FF2B5EF4-FFF2-40B4-BE49-F238E27FC236}">
                <a16:creationId xmlns:a16="http://schemas.microsoft.com/office/drawing/2014/main" id="{8BF15424-DD2E-4C14-B684-EB48F996B47E}"/>
              </a:ext>
            </a:extLst>
          </p:cNvPr>
          <p:cNvSpPr/>
          <p:nvPr/>
        </p:nvSpPr>
        <p:spPr>
          <a:xfrm>
            <a:off x="3759822" y="4914521"/>
            <a:ext cx="1074306" cy="41029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724A6BC3-745E-4A7E-BC62-0B04ED1EF88C}"/>
              </a:ext>
            </a:extLst>
          </p:cNvPr>
          <p:cNvCxnSpPr>
            <a:cxnSpLocks/>
          </p:cNvCxnSpPr>
          <p:nvPr/>
        </p:nvCxnSpPr>
        <p:spPr>
          <a:xfrm flipH="1">
            <a:off x="4032144" y="5324811"/>
            <a:ext cx="121920" cy="6684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0A04EBE-C63C-4120-8A35-F0D0C4CCDC1D}"/>
              </a:ext>
            </a:extLst>
          </p:cNvPr>
          <p:cNvSpPr txBox="1"/>
          <p:nvPr/>
        </p:nvSpPr>
        <p:spPr>
          <a:xfrm>
            <a:off x="1909794" y="5888071"/>
            <a:ext cx="2286000" cy="923330"/>
          </a:xfrm>
          <a:prstGeom prst="rect">
            <a:avLst/>
          </a:prstGeom>
          <a:noFill/>
        </p:spPr>
        <p:txBody>
          <a:bodyPr wrap="square" rtlCol="0">
            <a:spAutoFit/>
          </a:bodyPr>
          <a:lstStyle/>
          <a:p>
            <a:r>
              <a:rPr lang="en-US" dirty="0"/>
              <a:t>If you want to print the data without the observation column</a:t>
            </a:r>
          </a:p>
        </p:txBody>
      </p:sp>
      <p:pic>
        <p:nvPicPr>
          <p:cNvPr id="23" name="Picture 22">
            <a:extLst>
              <a:ext uri="{FF2B5EF4-FFF2-40B4-BE49-F238E27FC236}">
                <a16:creationId xmlns:a16="http://schemas.microsoft.com/office/drawing/2014/main" id="{BEC7F262-172B-4F18-B999-568E0BCD97F5}"/>
              </a:ext>
            </a:extLst>
          </p:cNvPr>
          <p:cNvPicPr>
            <a:picLocks noChangeAspect="1"/>
          </p:cNvPicPr>
          <p:nvPr/>
        </p:nvPicPr>
        <p:blipFill>
          <a:blip r:embed="rId2"/>
          <a:stretch>
            <a:fillRect/>
          </a:stretch>
        </p:blipFill>
        <p:spPr>
          <a:xfrm>
            <a:off x="5551920" y="4991345"/>
            <a:ext cx="5954279" cy="1758803"/>
          </a:xfrm>
          <a:prstGeom prst="rect">
            <a:avLst/>
          </a:prstGeom>
        </p:spPr>
      </p:pic>
    </p:spTree>
    <p:extLst>
      <p:ext uri="{BB962C8B-B14F-4D97-AF65-F5344CB8AC3E}">
        <p14:creationId xmlns:p14="http://schemas.microsoft.com/office/powerpoint/2010/main" val="36248265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495F-6056-49E5-BF4B-B122558A5593}"/>
              </a:ext>
            </a:extLst>
          </p:cNvPr>
          <p:cNvSpPr>
            <a:spLocks noGrp="1"/>
          </p:cNvSpPr>
          <p:nvPr>
            <p:ph type="title"/>
          </p:nvPr>
        </p:nvSpPr>
        <p:spPr/>
        <p:txBody>
          <a:bodyPr/>
          <a:lstStyle/>
          <a:p>
            <a:r>
              <a:rPr lang="en-US" dirty="0"/>
              <a:t>Much, much more about the Input Statement</a:t>
            </a:r>
          </a:p>
        </p:txBody>
      </p:sp>
      <p:sp>
        <p:nvSpPr>
          <p:cNvPr id="3" name="Content Placeholder 2">
            <a:extLst>
              <a:ext uri="{FF2B5EF4-FFF2-40B4-BE49-F238E27FC236}">
                <a16:creationId xmlns:a16="http://schemas.microsoft.com/office/drawing/2014/main" id="{53DD9DF7-7AB0-43A6-B454-89499AEBDFCD}"/>
              </a:ext>
            </a:extLst>
          </p:cNvPr>
          <p:cNvSpPr>
            <a:spLocks noGrp="1"/>
          </p:cNvSpPr>
          <p:nvPr>
            <p:ph idx="1"/>
          </p:nvPr>
        </p:nvSpPr>
        <p:spPr>
          <a:xfrm>
            <a:off x="1453897" y="609600"/>
            <a:ext cx="10131425" cy="3649133"/>
          </a:xfrm>
        </p:spPr>
        <p:txBody>
          <a:bodyPr/>
          <a:lstStyle/>
          <a:p>
            <a:pPr marL="0" indent="0">
              <a:buNone/>
            </a:pPr>
            <a:r>
              <a:rPr lang="en-US" dirty="0">
                <a:hlinkClick r:id="rId2"/>
              </a:rPr>
              <a:t>https://support.sas.com/resources/papers/proceedings/proceedings/sugi29/253-29.pdf</a:t>
            </a:r>
            <a:endParaRPr lang="en-US" dirty="0"/>
          </a:p>
          <a:p>
            <a:pPr marL="0" indent="0">
              <a:buNone/>
            </a:pPr>
            <a:endParaRPr lang="en-US" dirty="0"/>
          </a:p>
        </p:txBody>
      </p:sp>
    </p:spTree>
    <p:extLst>
      <p:ext uri="{BB962C8B-B14F-4D97-AF65-F5344CB8AC3E}">
        <p14:creationId xmlns:p14="http://schemas.microsoft.com/office/powerpoint/2010/main" val="3512279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DA1AC-4105-4612-A20A-7F4456EDD72C}"/>
              </a:ext>
            </a:extLst>
          </p:cNvPr>
          <p:cNvSpPr>
            <a:spLocks noGrp="1"/>
          </p:cNvSpPr>
          <p:nvPr>
            <p:ph type="title"/>
          </p:nvPr>
        </p:nvSpPr>
        <p:spPr>
          <a:xfrm>
            <a:off x="685801" y="609600"/>
            <a:ext cx="10448924" cy="1532467"/>
          </a:xfrm>
        </p:spPr>
        <p:txBody>
          <a:bodyPr/>
          <a:lstStyle/>
          <a:p>
            <a:r>
              <a:rPr lang="en-US" dirty="0"/>
              <a:t>Entering Data Option 2: </a:t>
            </a:r>
            <a:r>
              <a:rPr lang="en-US" dirty="0" err="1"/>
              <a:t>libname</a:t>
            </a:r>
            <a:br>
              <a:rPr lang="en-US" dirty="0"/>
            </a:br>
            <a:r>
              <a:rPr lang="en-US" sz="2500" dirty="0"/>
              <a:t>Creating, Importing, and viewing a Data set</a:t>
            </a:r>
          </a:p>
        </p:txBody>
      </p:sp>
      <p:sp>
        <p:nvSpPr>
          <p:cNvPr id="3" name="Content Placeholder 2">
            <a:extLst>
              <a:ext uri="{FF2B5EF4-FFF2-40B4-BE49-F238E27FC236}">
                <a16:creationId xmlns:a16="http://schemas.microsoft.com/office/drawing/2014/main" id="{E878E9DC-048B-45E7-AAA1-DF7892A6BA73}"/>
              </a:ext>
            </a:extLst>
          </p:cNvPr>
          <p:cNvSpPr>
            <a:spLocks noGrp="1"/>
          </p:cNvSpPr>
          <p:nvPr>
            <p:ph idx="1"/>
          </p:nvPr>
        </p:nvSpPr>
        <p:spPr>
          <a:xfrm>
            <a:off x="685801" y="1837267"/>
            <a:ext cx="10820398" cy="4420658"/>
          </a:xfrm>
        </p:spPr>
        <p:txBody>
          <a:bodyPr>
            <a:normAutofit/>
          </a:bodyPr>
          <a:lstStyle/>
          <a:p>
            <a:r>
              <a:rPr lang="en-US" sz="2200" dirty="0"/>
              <a:t>SAS calls the directories that store data sets “libraries”.  These can be temporary (in SAS when using) or permanent (on your personal machine/cloud).</a:t>
            </a:r>
          </a:p>
          <a:p>
            <a:r>
              <a:rPr lang="en-US" sz="2200" dirty="0"/>
              <a:t>To save or recall data sets that were previously saved, we can use a “</a:t>
            </a:r>
            <a:r>
              <a:rPr lang="en-US" sz="2200" dirty="0" err="1"/>
              <a:t>libname</a:t>
            </a:r>
            <a:r>
              <a:rPr lang="en-US" sz="2200" dirty="0"/>
              <a:t>” statement</a:t>
            </a:r>
          </a:p>
          <a:p>
            <a:r>
              <a:rPr lang="en-US" sz="2200" dirty="0"/>
              <a:t>When saving a SAS data set, we simply use </a:t>
            </a:r>
          </a:p>
          <a:p>
            <a:pPr marL="0" indent="0">
              <a:buNone/>
            </a:pPr>
            <a:r>
              <a:rPr lang="en-US" sz="2200" dirty="0"/>
              <a:t>			</a:t>
            </a:r>
            <a:r>
              <a:rPr lang="en-US" sz="2200" dirty="0" err="1"/>
              <a:t>libname</a:t>
            </a:r>
            <a:r>
              <a:rPr lang="en-US" sz="2200" dirty="0"/>
              <a:t> </a:t>
            </a:r>
            <a:r>
              <a:rPr lang="en-US" sz="2200" i="1" dirty="0" err="1"/>
              <a:t>name_of_choice</a:t>
            </a:r>
            <a:r>
              <a:rPr lang="en-US" sz="2200" dirty="0"/>
              <a:t> </a:t>
            </a:r>
            <a:r>
              <a:rPr lang="en-US" sz="2200" i="1" dirty="0"/>
              <a:t>‘</a:t>
            </a:r>
            <a:r>
              <a:rPr lang="en-US" sz="2200" i="1" dirty="0" err="1"/>
              <a:t>file_location</a:t>
            </a:r>
            <a:r>
              <a:rPr lang="en-US" sz="2200" i="1" dirty="0"/>
              <a:t>’; </a:t>
            </a:r>
          </a:p>
          <a:p>
            <a:pPr marL="0" indent="0">
              <a:buNone/>
            </a:pPr>
            <a:r>
              <a:rPr lang="en-US" sz="2200" i="1" dirty="0"/>
              <a:t>      </a:t>
            </a:r>
            <a:r>
              <a:rPr lang="en-US" sz="2200" dirty="0"/>
              <a:t>together with a “set” command inside of a data step.</a:t>
            </a:r>
          </a:p>
          <a:p>
            <a:r>
              <a:rPr lang="en-US" sz="2200" dirty="0"/>
              <a:t>When loading a SAS data set, we use the same </a:t>
            </a:r>
            <a:r>
              <a:rPr lang="en-US" sz="2200" dirty="0" err="1"/>
              <a:t>libname</a:t>
            </a:r>
            <a:r>
              <a:rPr lang="en-US" sz="2200" dirty="0"/>
              <a:t> code pointing to the data set location, potentially including a file type if not defined</a:t>
            </a:r>
          </a:p>
        </p:txBody>
      </p:sp>
    </p:spTree>
    <p:extLst>
      <p:ext uri="{BB962C8B-B14F-4D97-AF65-F5344CB8AC3E}">
        <p14:creationId xmlns:p14="http://schemas.microsoft.com/office/powerpoint/2010/main" val="35855132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61F7-42D6-4F8D-B75B-D8AB5EE032D5}"/>
              </a:ext>
            </a:extLst>
          </p:cNvPr>
          <p:cNvSpPr>
            <a:spLocks noGrp="1"/>
          </p:cNvSpPr>
          <p:nvPr>
            <p:ph type="title"/>
          </p:nvPr>
        </p:nvSpPr>
        <p:spPr>
          <a:xfrm>
            <a:off x="685801" y="188976"/>
            <a:ext cx="10131425" cy="1456267"/>
          </a:xfrm>
        </p:spPr>
        <p:txBody>
          <a:bodyPr/>
          <a:lstStyle/>
          <a:p>
            <a:r>
              <a:rPr lang="en-US" dirty="0"/>
              <a:t>Saving A SAS Data SET</a:t>
            </a:r>
          </a:p>
        </p:txBody>
      </p:sp>
      <p:sp>
        <p:nvSpPr>
          <p:cNvPr id="3" name="Content Placeholder 2">
            <a:extLst>
              <a:ext uri="{FF2B5EF4-FFF2-40B4-BE49-F238E27FC236}">
                <a16:creationId xmlns:a16="http://schemas.microsoft.com/office/drawing/2014/main" id="{9C1CD788-78ED-4E30-86AE-C9928E4D4205}"/>
              </a:ext>
            </a:extLst>
          </p:cNvPr>
          <p:cNvSpPr>
            <a:spLocks noGrp="1"/>
          </p:cNvSpPr>
          <p:nvPr>
            <p:ph idx="1"/>
          </p:nvPr>
        </p:nvSpPr>
        <p:spPr/>
        <p:txBody>
          <a:bodyPr>
            <a:noAutofit/>
          </a:bodyPr>
          <a:lstStyle/>
          <a:p>
            <a:pPr marL="0" indent="0">
              <a:buNone/>
            </a:pPr>
            <a:r>
              <a:rPr lang="en-US" sz="1200" dirty="0" err="1">
                <a:latin typeface="Courier New" panose="02070309020205020404" pitchFamily="49" charset="0"/>
                <a:cs typeface="Courier New" panose="02070309020205020404" pitchFamily="49" charset="0"/>
              </a:rPr>
              <a:t>libname</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datahome</a:t>
            </a:r>
            <a:r>
              <a:rPr lang="en-US" sz="1200" dirty="0">
                <a:latin typeface="Courier New" panose="02070309020205020404" pitchFamily="49" charset="0"/>
                <a:cs typeface="Courier New" panose="02070309020205020404" pitchFamily="49" charset="0"/>
              </a:rPr>
              <a:t> '/home/u64289425/sasuser.v94/STAT 7500 F25/data’;</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data club;</a:t>
            </a:r>
          </a:p>
          <a:p>
            <a:pPr marL="0" indent="0">
              <a:buNone/>
            </a:pPr>
            <a:r>
              <a:rPr lang="en-US" sz="1200" dirty="0">
                <a:latin typeface="Courier New" panose="02070309020205020404" pitchFamily="49" charset="0"/>
                <a:cs typeface="Courier New" panose="02070309020205020404" pitchFamily="49" charset="0"/>
              </a:rPr>
              <a:t>  input id name $ team $ </a:t>
            </a:r>
            <a:r>
              <a:rPr lang="en-US" sz="1200" dirty="0" err="1">
                <a:latin typeface="Courier New" panose="02070309020205020404" pitchFamily="49" charset="0"/>
                <a:cs typeface="Courier New" panose="02070309020205020404" pitchFamily="49" charset="0"/>
              </a:rPr>
              <a:t>startwt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endwt</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cards;</a:t>
            </a:r>
          </a:p>
          <a:p>
            <a:pPr marL="0" indent="0">
              <a:buNone/>
            </a:pPr>
            <a:r>
              <a:rPr lang="en-US" sz="1200" dirty="0">
                <a:latin typeface="Courier New" panose="02070309020205020404" pitchFamily="49" charset="0"/>
                <a:cs typeface="Courier New" panose="02070309020205020404" pitchFamily="49" charset="0"/>
              </a:rPr>
              <a:t>  1023 David red 189 165</a:t>
            </a:r>
          </a:p>
          <a:p>
            <a:pPr marL="0" indent="0">
              <a:buNone/>
            </a:pPr>
            <a:r>
              <a:rPr lang="en-US" sz="1200" dirty="0">
                <a:latin typeface="Courier New" panose="02070309020205020404" pitchFamily="49" charset="0"/>
                <a:cs typeface="Courier New" panose="02070309020205020404" pitchFamily="49" charset="0"/>
              </a:rPr>
              <a:t>  1049 Amelia yellow 145 124</a:t>
            </a:r>
          </a:p>
          <a:p>
            <a:pPr marL="0" indent="0">
              <a:buNone/>
            </a:pPr>
            <a:r>
              <a:rPr lang="en-US" sz="1200" dirty="0">
                <a:latin typeface="Courier New" panose="02070309020205020404" pitchFamily="49" charset="0"/>
                <a:cs typeface="Courier New" panose="02070309020205020404" pitchFamily="49" charset="0"/>
              </a:rPr>
              <a:t>  1219 Alan red 210 192</a:t>
            </a:r>
          </a:p>
          <a:p>
            <a:pPr marL="0" indent="0">
              <a:buNone/>
            </a:pPr>
            <a:r>
              <a:rPr lang="en-US" sz="1200" dirty="0">
                <a:latin typeface="Courier New" panose="02070309020205020404" pitchFamily="49" charset="0"/>
                <a:cs typeface="Courier New" panose="02070309020205020404" pitchFamily="49" charset="0"/>
              </a:rPr>
              <a:t>  1246 Ravi yellow 194 .</a:t>
            </a:r>
          </a:p>
          <a:p>
            <a:pPr marL="0" indent="0">
              <a:buNone/>
            </a:pPr>
            <a:r>
              <a:rPr lang="en-US" sz="1200" dirty="0">
                <a:latin typeface="Courier New" panose="02070309020205020404" pitchFamily="49" charset="0"/>
                <a:cs typeface="Courier New" panose="02070309020205020404" pitchFamily="49" charset="0"/>
              </a:rPr>
              <a:t>  1078 Ashley red 127 118</a:t>
            </a:r>
          </a:p>
          <a:p>
            <a:pPr marL="0" indent="0">
              <a:buNone/>
            </a:pPr>
            <a:r>
              <a:rPr lang="en-US" sz="1200" dirty="0">
                <a:latin typeface="Courier New" panose="02070309020205020404" pitchFamily="49" charset="0"/>
                <a:cs typeface="Courier New" panose="02070309020205020404" pitchFamily="49" charset="0"/>
              </a:rPr>
              <a:t>  1221 Jim yellow 220 204</a:t>
            </a:r>
          </a:p>
          <a:p>
            <a:pPr marL="0" indent="0">
              <a:buNone/>
            </a:pPr>
            <a:r>
              <a:rPr lang="en-US" sz="1200" dirty="0">
                <a:latin typeface="Courier New" panose="02070309020205020404" pitchFamily="49" charset="0"/>
                <a:cs typeface="Courier New" panose="02070309020205020404" pitchFamily="49" charset="0"/>
              </a:rPr>
              <a:t>  ;</a:t>
            </a:r>
          </a:p>
          <a:p>
            <a:pPr marL="0" indent="0">
              <a:buNone/>
            </a:pPr>
            <a:r>
              <a:rPr lang="en-US" sz="1200" dirty="0">
                <a:latin typeface="Courier New" panose="02070309020205020404" pitchFamily="49" charset="0"/>
                <a:cs typeface="Courier New" panose="02070309020205020404" pitchFamily="49" charset="0"/>
              </a:rPr>
              <a:t>run;</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data </a:t>
            </a:r>
            <a:r>
              <a:rPr lang="en-US" sz="1200" dirty="0" err="1">
                <a:latin typeface="Courier New" panose="02070309020205020404" pitchFamily="49" charset="0"/>
                <a:cs typeface="Courier New" panose="02070309020205020404" pitchFamily="49" charset="0"/>
              </a:rPr>
              <a:t>datahome.permclub</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set club;</a:t>
            </a:r>
          </a:p>
          <a:p>
            <a:pPr marL="0" indent="0">
              <a:buNone/>
            </a:pPr>
            <a:r>
              <a:rPr lang="en-US" sz="1200" dirty="0">
                <a:latin typeface="Courier New" panose="02070309020205020404" pitchFamily="49" charset="0"/>
                <a:cs typeface="Courier New" panose="02070309020205020404" pitchFamily="49" charset="0"/>
              </a:rPr>
              <a:t>run;</a:t>
            </a:r>
          </a:p>
        </p:txBody>
      </p:sp>
      <p:sp>
        <p:nvSpPr>
          <p:cNvPr id="4" name="Oval 3">
            <a:extLst>
              <a:ext uri="{FF2B5EF4-FFF2-40B4-BE49-F238E27FC236}">
                <a16:creationId xmlns:a16="http://schemas.microsoft.com/office/drawing/2014/main" id="{8C35F7C0-81A9-49D6-983C-E5E6C1E051B7}"/>
              </a:ext>
            </a:extLst>
          </p:cNvPr>
          <p:cNvSpPr/>
          <p:nvPr/>
        </p:nvSpPr>
        <p:spPr>
          <a:xfrm>
            <a:off x="685801" y="1234952"/>
            <a:ext cx="786383" cy="484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EF88D4EB-A337-4C38-A3F0-3A6EB0A20E67}"/>
              </a:ext>
            </a:extLst>
          </p:cNvPr>
          <p:cNvCxnSpPr>
            <a:cxnSpLocks/>
          </p:cNvCxnSpPr>
          <p:nvPr/>
        </p:nvCxnSpPr>
        <p:spPr>
          <a:xfrm>
            <a:off x="1374774" y="1682158"/>
            <a:ext cx="5437506" cy="1082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F057E2-B079-45BC-A4CB-FA4BBD6C5212}"/>
              </a:ext>
            </a:extLst>
          </p:cNvPr>
          <p:cNvSpPr txBox="1"/>
          <p:nvPr/>
        </p:nvSpPr>
        <p:spPr>
          <a:xfrm>
            <a:off x="6958585" y="2578608"/>
            <a:ext cx="4434840" cy="646331"/>
          </a:xfrm>
          <a:prstGeom prst="rect">
            <a:avLst/>
          </a:prstGeom>
          <a:noFill/>
        </p:spPr>
        <p:txBody>
          <a:bodyPr wrap="square" rtlCol="0">
            <a:spAutoFit/>
          </a:bodyPr>
          <a:lstStyle/>
          <a:p>
            <a:r>
              <a:rPr lang="en-US" dirty="0"/>
              <a:t>Statement used to tell SAS that we are going to be saving or loading from a library</a:t>
            </a:r>
          </a:p>
        </p:txBody>
      </p:sp>
    </p:spTree>
    <p:extLst>
      <p:ext uri="{BB962C8B-B14F-4D97-AF65-F5344CB8AC3E}">
        <p14:creationId xmlns:p14="http://schemas.microsoft.com/office/powerpoint/2010/main" val="15623397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61F7-42D6-4F8D-B75B-D8AB5EE032D5}"/>
              </a:ext>
            </a:extLst>
          </p:cNvPr>
          <p:cNvSpPr>
            <a:spLocks noGrp="1"/>
          </p:cNvSpPr>
          <p:nvPr>
            <p:ph type="title"/>
          </p:nvPr>
        </p:nvSpPr>
        <p:spPr>
          <a:xfrm>
            <a:off x="685801" y="188976"/>
            <a:ext cx="10131425" cy="1456267"/>
          </a:xfrm>
        </p:spPr>
        <p:txBody>
          <a:bodyPr/>
          <a:lstStyle/>
          <a:p>
            <a:r>
              <a:rPr lang="en-US" dirty="0"/>
              <a:t>Saving A SAS Data </a:t>
            </a:r>
            <a:r>
              <a:rPr lang="en-US" dirty="0" err="1"/>
              <a:t>SEt</a:t>
            </a:r>
            <a:r>
              <a:rPr lang="en-US" dirty="0"/>
              <a:t>….</a:t>
            </a:r>
          </a:p>
        </p:txBody>
      </p:sp>
      <p:sp>
        <p:nvSpPr>
          <p:cNvPr id="3" name="Content Placeholder 2">
            <a:extLst>
              <a:ext uri="{FF2B5EF4-FFF2-40B4-BE49-F238E27FC236}">
                <a16:creationId xmlns:a16="http://schemas.microsoft.com/office/drawing/2014/main" id="{9C1CD788-78ED-4E30-86AE-C9928E4D4205}"/>
              </a:ext>
            </a:extLst>
          </p:cNvPr>
          <p:cNvSpPr>
            <a:spLocks noGrp="1"/>
          </p:cNvSpPr>
          <p:nvPr>
            <p:ph idx="1"/>
          </p:nvPr>
        </p:nvSpPr>
        <p:spPr/>
        <p:txBody>
          <a:bodyPr>
            <a:noAutofit/>
          </a:bodyPr>
          <a:lstStyle/>
          <a:p>
            <a:pPr marL="0" indent="0">
              <a:buNone/>
            </a:pPr>
            <a:r>
              <a:rPr lang="en-US" sz="1200" dirty="0" err="1">
                <a:latin typeface="Courier New" panose="02070309020205020404" pitchFamily="49" charset="0"/>
                <a:cs typeface="Courier New" panose="02070309020205020404" pitchFamily="49" charset="0"/>
              </a:rPr>
              <a:t>libname</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datahome</a:t>
            </a:r>
            <a:r>
              <a:rPr lang="en-US" sz="1200" dirty="0">
                <a:latin typeface="Courier New" panose="02070309020205020404" pitchFamily="49" charset="0"/>
                <a:cs typeface="Courier New" panose="02070309020205020404" pitchFamily="49" charset="0"/>
              </a:rPr>
              <a:t> '/home/u64289425/sasuser.v94/STAT 7500 F25/data’;</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data club;</a:t>
            </a:r>
          </a:p>
          <a:p>
            <a:pPr marL="0" indent="0">
              <a:buNone/>
            </a:pPr>
            <a:r>
              <a:rPr lang="en-US" sz="1200" dirty="0">
                <a:latin typeface="Courier New" panose="02070309020205020404" pitchFamily="49" charset="0"/>
                <a:cs typeface="Courier New" panose="02070309020205020404" pitchFamily="49" charset="0"/>
              </a:rPr>
              <a:t>  input id name $ team $ </a:t>
            </a:r>
            <a:r>
              <a:rPr lang="en-US" sz="1200" dirty="0" err="1">
                <a:latin typeface="Courier New" panose="02070309020205020404" pitchFamily="49" charset="0"/>
                <a:cs typeface="Courier New" panose="02070309020205020404" pitchFamily="49" charset="0"/>
              </a:rPr>
              <a:t>startwt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endwt</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cards;</a:t>
            </a:r>
          </a:p>
          <a:p>
            <a:pPr marL="0" indent="0">
              <a:buNone/>
            </a:pPr>
            <a:r>
              <a:rPr lang="en-US" sz="1200" dirty="0">
                <a:latin typeface="Courier New" panose="02070309020205020404" pitchFamily="49" charset="0"/>
                <a:cs typeface="Courier New" panose="02070309020205020404" pitchFamily="49" charset="0"/>
              </a:rPr>
              <a:t>  1023 David red 189 165</a:t>
            </a:r>
          </a:p>
          <a:p>
            <a:pPr marL="0" indent="0">
              <a:buNone/>
            </a:pPr>
            <a:r>
              <a:rPr lang="en-US" sz="1200" dirty="0">
                <a:latin typeface="Courier New" panose="02070309020205020404" pitchFamily="49" charset="0"/>
                <a:cs typeface="Courier New" panose="02070309020205020404" pitchFamily="49" charset="0"/>
              </a:rPr>
              <a:t>  1049 Amelia yellow 145 124</a:t>
            </a:r>
          </a:p>
          <a:p>
            <a:pPr marL="0" indent="0">
              <a:buNone/>
            </a:pPr>
            <a:r>
              <a:rPr lang="en-US" sz="1200" dirty="0">
                <a:latin typeface="Courier New" panose="02070309020205020404" pitchFamily="49" charset="0"/>
                <a:cs typeface="Courier New" panose="02070309020205020404" pitchFamily="49" charset="0"/>
              </a:rPr>
              <a:t>  1219 Alan red 210 192</a:t>
            </a:r>
          </a:p>
          <a:p>
            <a:pPr marL="0" indent="0">
              <a:buNone/>
            </a:pPr>
            <a:r>
              <a:rPr lang="en-US" sz="1200" dirty="0">
                <a:latin typeface="Courier New" panose="02070309020205020404" pitchFamily="49" charset="0"/>
                <a:cs typeface="Courier New" panose="02070309020205020404" pitchFamily="49" charset="0"/>
              </a:rPr>
              <a:t>  1246 Ravi yellow 194 .</a:t>
            </a:r>
          </a:p>
          <a:p>
            <a:pPr marL="0" indent="0">
              <a:buNone/>
            </a:pPr>
            <a:r>
              <a:rPr lang="en-US" sz="1200" dirty="0">
                <a:latin typeface="Courier New" panose="02070309020205020404" pitchFamily="49" charset="0"/>
                <a:cs typeface="Courier New" panose="02070309020205020404" pitchFamily="49" charset="0"/>
              </a:rPr>
              <a:t>  1078 Ashley red 127 118</a:t>
            </a:r>
          </a:p>
          <a:p>
            <a:pPr marL="0" indent="0">
              <a:buNone/>
            </a:pPr>
            <a:r>
              <a:rPr lang="en-US" sz="1200" dirty="0">
                <a:latin typeface="Courier New" panose="02070309020205020404" pitchFamily="49" charset="0"/>
                <a:cs typeface="Courier New" panose="02070309020205020404" pitchFamily="49" charset="0"/>
              </a:rPr>
              <a:t>  1221 Jim yellow 220 204</a:t>
            </a:r>
          </a:p>
          <a:p>
            <a:pPr marL="0" indent="0">
              <a:buNone/>
            </a:pPr>
            <a:r>
              <a:rPr lang="en-US" sz="1200" dirty="0">
                <a:latin typeface="Courier New" panose="02070309020205020404" pitchFamily="49" charset="0"/>
                <a:cs typeface="Courier New" panose="02070309020205020404" pitchFamily="49" charset="0"/>
              </a:rPr>
              <a:t>  ;</a:t>
            </a:r>
          </a:p>
          <a:p>
            <a:pPr marL="0" indent="0">
              <a:buNone/>
            </a:pPr>
            <a:r>
              <a:rPr lang="en-US" sz="1200" dirty="0">
                <a:latin typeface="Courier New" panose="02070309020205020404" pitchFamily="49" charset="0"/>
                <a:cs typeface="Courier New" panose="02070309020205020404" pitchFamily="49" charset="0"/>
              </a:rPr>
              <a:t>run;</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data </a:t>
            </a:r>
            <a:r>
              <a:rPr lang="en-US" sz="1200" dirty="0" err="1">
                <a:latin typeface="Courier New" panose="02070309020205020404" pitchFamily="49" charset="0"/>
                <a:cs typeface="Courier New" panose="02070309020205020404" pitchFamily="49" charset="0"/>
              </a:rPr>
              <a:t>datahome.permclub</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set club;</a:t>
            </a:r>
          </a:p>
          <a:p>
            <a:pPr marL="0" indent="0">
              <a:buNone/>
            </a:pPr>
            <a:r>
              <a:rPr lang="en-US" sz="1200" dirty="0">
                <a:latin typeface="Courier New" panose="02070309020205020404" pitchFamily="49" charset="0"/>
                <a:cs typeface="Courier New" panose="02070309020205020404" pitchFamily="49" charset="0"/>
              </a:rPr>
              <a:t>run;</a:t>
            </a:r>
          </a:p>
        </p:txBody>
      </p:sp>
      <p:sp>
        <p:nvSpPr>
          <p:cNvPr id="4" name="Oval 3">
            <a:extLst>
              <a:ext uri="{FF2B5EF4-FFF2-40B4-BE49-F238E27FC236}">
                <a16:creationId xmlns:a16="http://schemas.microsoft.com/office/drawing/2014/main" id="{8C35F7C0-81A9-49D6-983C-E5E6C1E051B7}"/>
              </a:ext>
            </a:extLst>
          </p:cNvPr>
          <p:cNvSpPr/>
          <p:nvPr/>
        </p:nvSpPr>
        <p:spPr>
          <a:xfrm>
            <a:off x="1374774" y="1335024"/>
            <a:ext cx="986461" cy="3840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49A5E533-2957-4E14-846D-18F0DF1D8224}"/>
              </a:ext>
            </a:extLst>
          </p:cNvPr>
          <p:cNvCxnSpPr>
            <a:cxnSpLocks/>
          </p:cNvCxnSpPr>
          <p:nvPr/>
        </p:nvCxnSpPr>
        <p:spPr>
          <a:xfrm>
            <a:off x="1941701" y="1661578"/>
            <a:ext cx="4248787" cy="9444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BC75F8D-C99F-4789-A0CE-FA21634AACB5}"/>
              </a:ext>
            </a:extLst>
          </p:cNvPr>
          <p:cNvSpPr txBox="1"/>
          <p:nvPr/>
        </p:nvSpPr>
        <p:spPr>
          <a:xfrm>
            <a:off x="6190488" y="2456533"/>
            <a:ext cx="4434840" cy="1200329"/>
          </a:xfrm>
          <a:prstGeom prst="rect">
            <a:avLst/>
          </a:prstGeom>
          <a:noFill/>
        </p:spPr>
        <p:txBody>
          <a:bodyPr wrap="square" rtlCol="0">
            <a:spAutoFit/>
          </a:bodyPr>
          <a:lstStyle/>
          <a:p>
            <a:r>
              <a:rPr lang="en-US" dirty="0"/>
              <a:t>You can make up any name you want for the SAS library (this part is only for temporary storage in SAS itself while the program is open)</a:t>
            </a:r>
          </a:p>
        </p:txBody>
      </p:sp>
    </p:spTree>
    <p:extLst>
      <p:ext uri="{BB962C8B-B14F-4D97-AF65-F5344CB8AC3E}">
        <p14:creationId xmlns:p14="http://schemas.microsoft.com/office/powerpoint/2010/main" val="7183746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61F7-42D6-4F8D-B75B-D8AB5EE032D5}"/>
              </a:ext>
            </a:extLst>
          </p:cNvPr>
          <p:cNvSpPr>
            <a:spLocks noGrp="1"/>
          </p:cNvSpPr>
          <p:nvPr>
            <p:ph type="title"/>
          </p:nvPr>
        </p:nvSpPr>
        <p:spPr>
          <a:xfrm>
            <a:off x="685801" y="188976"/>
            <a:ext cx="10131425" cy="1456267"/>
          </a:xfrm>
        </p:spPr>
        <p:txBody>
          <a:bodyPr/>
          <a:lstStyle/>
          <a:p>
            <a:r>
              <a:rPr lang="en-US" dirty="0"/>
              <a:t>Saving A SAS Data </a:t>
            </a:r>
            <a:r>
              <a:rPr lang="en-US" dirty="0" err="1"/>
              <a:t>SEt</a:t>
            </a:r>
            <a:r>
              <a:rPr lang="en-US" dirty="0"/>
              <a:t>….</a:t>
            </a:r>
          </a:p>
        </p:txBody>
      </p:sp>
      <p:sp>
        <p:nvSpPr>
          <p:cNvPr id="3" name="Content Placeholder 2">
            <a:extLst>
              <a:ext uri="{FF2B5EF4-FFF2-40B4-BE49-F238E27FC236}">
                <a16:creationId xmlns:a16="http://schemas.microsoft.com/office/drawing/2014/main" id="{9C1CD788-78ED-4E30-86AE-C9928E4D4205}"/>
              </a:ext>
            </a:extLst>
          </p:cNvPr>
          <p:cNvSpPr>
            <a:spLocks noGrp="1"/>
          </p:cNvSpPr>
          <p:nvPr>
            <p:ph idx="1"/>
          </p:nvPr>
        </p:nvSpPr>
        <p:spPr/>
        <p:txBody>
          <a:bodyPr>
            <a:noAutofit/>
          </a:bodyPr>
          <a:lstStyle/>
          <a:p>
            <a:pPr marL="0" indent="0">
              <a:buNone/>
            </a:pPr>
            <a:r>
              <a:rPr lang="en-US" sz="1200" dirty="0" err="1">
                <a:latin typeface="Courier New" panose="02070309020205020404" pitchFamily="49" charset="0"/>
                <a:cs typeface="Courier New" panose="02070309020205020404" pitchFamily="49" charset="0"/>
              </a:rPr>
              <a:t>libname</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datahome</a:t>
            </a:r>
            <a:r>
              <a:rPr lang="en-US" sz="1200" dirty="0">
                <a:latin typeface="Courier New" panose="02070309020205020404" pitchFamily="49" charset="0"/>
                <a:cs typeface="Courier New" panose="02070309020205020404" pitchFamily="49" charset="0"/>
              </a:rPr>
              <a:t> '/home/u64289425/sasuser.v94/STAT 7500 F25/data’;</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data club;</a:t>
            </a:r>
          </a:p>
          <a:p>
            <a:pPr marL="0" indent="0">
              <a:buNone/>
            </a:pPr>
            <a:r>
              <a:rPr lang="en-US" sz="1200" dirty="0">
                <a:latin typeface="Courier New" panose="02070309020205020404" pitchFamily="49" charset="0"/>
                <a:cs typeface="Courier New" panose="02070309020205020404" pitchFamily="49" charset="0"/>
              </a:rPr>
              <a:t>  input id name $ team $ </a:t>
            </a:r>
            <a:r>
              <a:rPr lang="en-US" sz="1200" dirty="0" err="1">
                <a:latin typeface="Courier New" panose="02070309020205020404" pitchFamily="49" charset="0"/>
                <a:cs typeface="Courier New" panose="02070309020205020404" pitchFamily="49" charset="0"/>
              </a:rPr>
              <a:t>startwt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endwt</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cards;</a:t>
            </a:r>
          </a:p>
          <a:p>
            <a:pPr marL="0" indent="0">
              <a:buNone/>
            </a:pPr>
            <a:r>
              <a:rPr lang="en-US" sz="1200" dirty="0">
                <a:latin typeface="Courier New" panose="02070309020205020404" pitchFamily="49" charset="0"/>
                <a:cs typeface="Courier New" panose="02070309020205020404" pitchFamily="49" charset="0"/>
              </a:rPr>
              <a:t>  1023 David red 189 165</a:t>
            </a:r>
          </a:p>
          <a:p>
            <a:pPr marL="0" indent="0">
              <a:buNone/>
            </a:pPr>
            <a:r>
              <a:rPr lang="en-US" sz="1200" dirty="0">
                <a:latin typeface="Courier New" panose="02070309020205020404" pitchFamily="49" charset="0"/>
                <a:cs typeface="Courier New" panose="02070309020205020404" pitchFamily="49" charset="0"/>
              </a:rPr>
              <a:t>  1049 Amelia yellow 145 124</a:t>
            </a:r>
          </a:p>
          <a:p>
            <a:pPr marL="0" indent="0">
              <a:buNone/>
            </a:pPr>
            <a:r>
              <a:rPr lang="en-US" sz="1200" dirty="0">
                <a:latin typeface="Courier New" panose="02070309020205020404" pitchFamily="49" charset="0"/>
                <a:cs typeface="Courier New" panose="02070309020205020404" pitchFamily="49" charset="0"/>
              </a:rPr>
              <a:t>  1219 Alan red 210 192</a:t>
            </a:r>
          </a:p>
          <a:p>
            <a:pPr marL="0" indent="0">
              <a:buNone/>
            </a:pPr>
            <a:r>
              <a:rPr lang="en-US" sz="1200" dirty="0">
                <a:latin typeface="Courier New" panose="02070309020205020404" pitchFamily="49" charset="0"/>
                <a:cs typeface="Courier New" panose="02070309020205020404" pitchFamily="49" charset="0"/>
              </a:rPr>
              <a:t>  1246 Ravi yellow 194 .</a:t>
            </a:r>
          </a:p>
          <a:p>
            <a:pPr marL="0" indent="0">
              <a:buNone/>
            </a:pPr>
            <a:r>
              <a:rPr lang="en-US" sz="1200" dirty="0">
                <a:latin typeface="Courier New" panose="02070309020205020404" pitchFamily="49" charset="0"/>
                <a:cs typeface="Courier New" panose="02070309020205020404" pitchFamily="49" charset="0"/>
              </a:rPr>
              <a:t>  1078 Ashley red 127 118</a:t>
            </a:r>
          </a:p>
          <a:p>
            <a:pPr marL="0" indent="0">
              <a:buNone/>
            </a:pPr>
            <a:r>
              <a:rPr lang="en-US" sz="1200" dirty="0">
                <a:latin typeface="Courier New" panose="02070309020205020404" pitchFamily="49" charset="0"/>
                <a:cs typeface="Courier New" panose="02070309020205020404" pitchFamily="49" charset="0"/>
              </a:rPr>
              <a:t>  1221 Jim yellow 220 204</a:t>
            </a:r>
          </a:p>
          <a:p>
            <a:pPr marL="0" indent="0">
              <a:buNone/>
            </a:pPr>
            <a:r>
              <a:rPr lang="en-US" sz="1200" dirty="0">
                <a:latin typeface="Courier New" panose="02070309020205020404" pitchFamily="49" charset="0"/>
                <a:cs typeface="Courier New" panose="02070309020205020404" pitchFamily="49" charset="0"/>
              </a:rPr>
              <a:t>  ;</a:t>
            </a:r>
          </a:p>
          <a:p>
            <a:pPr marL="0" indent="0">
              <a:buNone/>
            </a:pPr>
            <a:r>
              <a:rPr lang="en-US" sz="1200" dirty="0">
                <a:latin typeface="Courier New" panose="02070309020205020404" pitchFamily="49" charset="0"/>
                <a:cs typeface="Courier New" panose="02070309020205020404" pitchFamily="49" charset="0"/>
              </a:rPr>
              <a:t>run;</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data </a:t>
            </a:r>
            <a:r>
              <a:rPr lang="en-US" sz="1200" dirty="0" err="1">
                <a:latin typeface="Courier New" panose="02070309020205020404" pitchFamily="49" charset="0"/>
                <a:cs typeface="Courier New" panose="02070309020205020404" pitchFamily="49" charset="0"/>
              </a:rPr>
              <a:t>datahome.permclub</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set club;</a:t>
            </a:r>
          </a:p>
          <a:p>
            <a:pPr marL="0" indent="0">
              <a:buNone/>
            </a:pPr>
            <a:r>
              <a:rPr lang="en-US" sz="1200" dirty="0">
                <a:latin typeface="Courier New" panose="02070309020205020404" pitchFamily="49" charset="0"/>
                <a:cs typeface="Courier New" panose="02070309020205020404" pitchFamily="49" charset="0"/>
              </a:rPr>
              <a:t>run;</a:t>
            </a:r>
          </a:p>
        </p:txBody>
      </p:sp>
      <p:sp>
        <p:nvSpPr>
          <p:cNvPr id="4" name="Oval 3">
            <a:extLst>
              <a:ext uri="{FF2B5EF4-FFF2-40B4-BE49-F238E27FC236}">
                <a16:creationId xmlns:a16="http://schemas.microsoft.com/office/drawing/2014/main" id="{8C35F7C0-81A9-49D6-983C-E5E6C1E051B7}"/>
              </a:ext>
            </a:extLst>
          </p:cNvPr>
          <p:cNvSpPr/>
          <p:nvPr/>
        </p:nvSpPr>
        <p:spPr>
          <a:xfrm>
            <a:off x="2203580" y="1225808"/>
            <a:ext cx="4810678" cy="5572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94890892-1997-4F03-8EDC-6CD089E949A0}"/>
              </a:ext>
            </a:extLst>
          </p:cNvPr>
          <p:cNvCxnSpPr>
            <a:cxnSpLocks/>
            <a:endCxn id="3" idx="0"/>
          </p:cNvCxnSpPr>
          <p:nvPr/>
        </p:nvCxnSpPr>
        <p:spPr>
          <a:xfrm>
            <a:off x="4145405" y="1783080"/>
            <a:ext cx="1606109" cy="3589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83E6DC2-2456-478F-A11E-41B3176E5E79}"/>
              </a:ext>
            </a:extLst>
          </p:cNvPr>
          <p:cNvSpPr txBox="1"/>
          <p:nvPr/>
        </p:nvSpPr>
        <p:spPr>
          <a:xfrm>
            <a:off x="5833294" y="1943411"/>
            <a:ext cx="4434840" cy="1477328"/>
          </a:xfrm>
          <a:prstGeom prst="rect">
            <a:avLst/>
          </a:prstGeom>
          <a:noFill/>
        </p:spPr>
        <p:txBody>
          <a:bodyPr wrap="square" rtlCol="0">
            <a:spAutoFit/>
          </a:bodyPr>
          <a:lstStyle/>
          <a:p>
            <a:r>
              <a:rPr lang="en-US" dirty="0"/>
              <a:t>Location to save file; on your own personal machine or on SAS ON DEMAND, find the file location by right clicking on the folder of interest and right clicking “properties”.</a:t>
            </a:r>
          </a:p>
          <a:p>
            <a:endParaRPr lang="en-US" dirty="0"/>
          </a:p>
        </p:txBody>
      </p:sp>
    </p:spTree>
    <p:extLst>
      <p:ext uri="{BB962C8B-B14F-4D97-AF65-F5344CB8AC3E}">
        <p14:creationId xmlns:p14="http://schemas.microsoft.com/office/powerpoint/2010/main" val="33988390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61F7-42D6-4F8D-B75B-D8AB5EE032D5}"/>
              </a:ext>
            </a:extLst>
          </p:cNvPr>
          <p:cNvSpPr>
            <a:spLocks noGrp="1"/>
          </p:cNvSpPr>
          <p:nvPr>
            <p:ph type="title"/>
          </p:nvPr>
        </p:nvSpPr>
        <p:spPr>
          <a:xfrm>
            <a:off x="685801" y="188976"/>
            <a:ext cx="10131425" cy="1456267"/>
          </a:xfrm>
        </p:spPr>
        <p:txBody>
          <a:bodyPr/>
          <a:lstStyle/>
          <a:p>
            <a:r>
              <a:rPr lang="en-US" dirty="0"/>
              <a:t>Saving A SAS Data </a:t>
            </a:r>
            <a:r>
              <a:rPr lang="en-US" dirty="0" err="1"/>
              <a:t>SEt</a:t>
            </a:r>
            <a:r>
              <a:rPr lang="en-US" dirty="0"/>
              <a:t>….</a:t>
            </a:r>
          </a:p>
        </p:txBody>
      </p:sp>
      <p:sp>
        <p:nvSpPr>
          <p:cNvPr id="3" name="Content Placeholder 2">
            <a:extLst>
              <a:ext uri="{FF2B5EF4-FFF2-40B4-BE49-F238E27FC236}">
                <a16:creationId xmlns:a16="http://schemas.microsoft.com/office/drawing/2014/main" id="{9C1CD788-78ED-4E30-86AE-C9928E4D4205}"/>
              </a:ext>
            </a:extLst>
          </p:cNvPr>
          <p:cNvSpPr>
            <a:spLocks noGrp="1"/>
          </p:cNvSpPr>
          <p:nvPr>
            <p:ph idx="1"/>
          </p:nvPr>
        </p:nvSpPr>
        <p:spPr/>
        <p:txBody>
          <a:bodyPr>
            <a:noAutofit/>
          </a:bodyPr>
          <a:lstStyle/>
          <a:p>
            <a:pPr marL="0" indent="0">
              <a:buNone/>
            </a:pPr>
            <a:r>
              <a:rPr lang="en-US" sz="1200" dirty="0" err="1">
                <a:latin typeface="Courier New" panose="02070309020205020404" pitchFamily="49" charset="0"/>
                <a:cs typeface="Courier New" panose="02070309020205020404" pitchFamily="49" charset="0"/>
              </a:rPr>
              <a:t>libname</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datahome</a:t>
            </a:r>
            <a:r>
              <a:rPr lang="en-US" sz="1200" dirty="0">
                <a:latin typeface="Courier New" panose="02070309020205020404" pitchFamily="49" charset="0"/>
                <a:cs typeface="Courier New" panose="02070309020205020404" pitchFamily="49" charset="0"/>
              </a:rPr>
              <a:t> '/home/u64289425/sasuser.v94/STAT 7500 F25/data’;</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data club;</a:t>
            </a:r>
          </a:p>
          <a:p>
            <a:pPr marL="0" indent="0">
              <a:buNone/>
            </a:pPr>
            <a:r>
              <a:rPr lang="en-US" sz="1200" dirty="0">
                <a:latin typeface="Courier New" panose="02070309020205020404" pitchFamily="49" charset="0"/>
                <a:cs typeface="Courier New" panose="02070309020205020404" pitchFamily="49" charset="0"/>
              </a:rPr>
              <a:t>  input id name $ team $ </a:t>
            </a:r>
            <a:r>
              <a:rPr lang="en-US" sz="1200" dirty="0" err="1">
                <a:latin typeface="Courier New" panose="02070309020205020404" pitchFamily="49" charset="0"/>
                <a:cs typeface="Courier New" panose="02070309020205020404" pitchFamily="49" charset="0"/>
              </a:rPr>
              <a:t>startwt</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endwt</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cards;</a:t>
            </a:r>
          </a:p>
          <a:p>
            <a:pPr marL="0" indent="0">
              <a:buNone/>
            </a:pPr>
            <a:r>
              <a:rPr lang="en-US" sz="1200" dirty="0">
                <a:latin typeface="Courier New" panose="02070309020205020404" pitchFamily="49" charset="0"/>
                <a:cs typeface="Courier New" panose="02070309020205020404" pitchFamily="49" charset="0"/>
              </a:rPr>
              <a:t>  1023 David red 189 165</a:t>
            </a:r>
          </a:p>
          <a:p>
            <a:pPr marL="0" indent="0">
              <a:buNone/>
            </a:pPr>
            <a:r>
              <a:rPr lang="en-US" sz="1200" dirty="0">
                <a:latin typeface="Courier New" panose="02070309020205020404" pitchFamily="49" charset="0"/>
                <a:cs typeface="Courier New" panose="02070309020205020404" pitchFamily="49" charset="0"/>
              </a:rPr>
              <a:t>  1049 Amelia yellow 145 124</a:t>
            </a:r>
          </a:p>
          <a:p>
            <a:pPr marL="0" indent="0">
              <a:buNone/>
            </a:pPr>
            <a:r>
              <a:rPr lang="en-US" sz="1200" dirty="0">
                <a:latin typeface="Courier New" panose="02070309020205020404" pitchFamily="49" charset="0"/>
                <a:cs typeface="Courier New" panose="02070309020205020404" pitchFamily="49" charset="0"/>
              </a:rPr>
              <a:t>  1219 Alan red 210 192</a:t>
            </a:r>
          </a:p>
          <a:p>
            <a:pPr marL="0" indent="0">
              <a:buNone/>
            </a:pPr>
            <a:r>
              <a:rPr lang="en-US" sz="1200" dirty="0">
                <a:latin typeface="Courier New" panose="02070309020205020404" pitchFamily="49" charset="0"/>
                <a:cs typeface="Courier New" panose="02070309020205020404" pitchFamily="49" charset="0"/>
              </a:rPr>
              <a:t>  1246 Ravi yellow 194 .</a:t>
            </a:r>
          </a:p>
          <a:p>
            <a:pPr marL="0" indent="0">
              <a:buNone/>
            </a:pPr>
            <a:r>
              <a:rPr lang="en-US" sz="1200" dirty="0">
                <a:latin typeface="Courier New" panose="02070309020205020404" pitchFamily="49" charset="0"/>
                <a:cs typeface="Courier New" panose="02070309020205020404" pitchFamily="49" charset="0"/>
              </a:rPr>
              <a:t>  1078 Ashley red 127 118</a:t>
            </a:r>
          </a:p>
          <a:p>
            <a:pPr marL="0" indent="0">
              <a:buNone/>
            </a:pPr>
            <a:r>
              <a:rPr lang="en-US" sz="1200" dirty="0">
                <a:latin typeface="Courier New" panose="02070309020205020404" pitchFamily="49" charset="0"/>
                <a:cs typeface="Courier New" panose="02070309020205020404" pitchFamily="49" charset="0"/>
              </a:rPr>
              <a:t>  1221 Jim yellow 220 204</a:t>
            </a:r>
          </a:p>
          <a:p>
            <a:pPr marL="0" indent="0">
              <a:buNone/>
            </a:pPr>
            <a:r>
              <a:rPr lang="en-US" sz="1200" dirty="0">
                <a:latin typeface="Courier New" panose="02070309020205020404" pitchFamily="49" charset="0"/>
                <a:cs typeface="Courier New" panose="02070309020205020404" pitchFamily="49" charset="0"/>
              </a:rPr>
              <a:t>  ;</a:t>
            </a:r>
          </a:p>
          <a:p>
            <a:pPr marL="0" indent="0">
              <a:buNone/>
            </a:pPr>
            <a:r>
              <a:rPr lang="en-US" sz="1200" dirty="0">
                <a:latin typeface="Courier New" panose="02070309020205020404" pitchFamily="49" charset="0"/>
                <a:cs typeface="Courier New" panose="02070309020205020404" pitchFamily="49" charset="0"/>
              </a:rPr>
              <a:t>run;</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data </a:t>
            </a:r>
            <a:r>
              <a:rPr lang="en-US" sz="1200" dirty="0" err="1">
                <a:latin typeface="Courier New" panose="02070309020205020404" pitchFamily="49" charset="0"/>
                <a:cs typeface="Courier New" panose="02070309020205020404" pitchFamily="49" charset="0"/>
              </a:rPr>
              <a:t>datahome.permclub</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  set club;</a:t>
            </a:r>
          </a:p>
          <a:p>
            <a:pPr marL="0" indent="0">
              <a:buNone/>
            </a:pPr>
            <a:r>
              <a:rPr lang="en-US" sz="1200" dirty="0">
                <a:latin typeface="Courier New" panose="02070309020205020404" pitchFamily="49" charset="0"/>
                <a:cs typeface="Courier New" panose="02070309020205020404" pitchFamily="49" charset="0"/>
              </a:rPr>
              <a:t>run;</a:t>
            </a:r>
          </a:p>
        </p:txBody>
      </p:sp>
      <p:sp>
        <p:nvSpPr>
          <p:cNvPr id="4" name="Oval 3">
            <a:extLst>
              <a:ext uri="{FF2B5EF4-FFF2-40B4-BE49-F238E27FC236}">
                <a16:creationId xmlns:a16="http://schemas.microsoft.com/office/drawing/2014/main" id="{8C35F7C0-81A9-49D6-983C-E5E6C1E051B7}"/>
              </a:ext>
            </a:extLst>
          </p:cNvPr>
          <p:cNvSpPr/>
          <p:nvPr/>
        </p:nvSpPr>
        <p:spPr>
          <a:xfrm>
            <a:off x="411481" y="5549140"/>
            <a:ext cx="2368295" cy="11198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67F59A8E-5F2C-4771-906D-4AC9E3764F40}"/>
              </a:ext>
            </a:extLst>
          </p:cNvPr>
          <p:cNvCxnSpPr>
            <a:cxnSpLocks/>
          </p:cNvCxnSpPr>
          <p:nvPr/>
        </p:nvCxnSpPr>
        <p:spPr>
          <a:xfrm flipV="1">
            <a:off x="2874389" y="4946904"/>
            <a:ext cx="3480691" cy="8688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515543-53E2-4EBA-B4DA-2D15D9701468}"/>
              </a:ext>
            </a:extLst>
          </p:cNvPr>
          <p:cNvSpPr txBox="1"/>
          <p:nvPr/>
        </p:nvSpPr>
        <p:spPr>
          <a:xfrm>
            <a:off x="5971033" y="3429000"/>
            <a:ext cx="4434840" cy="2585323"/>
          </a:xfrm>
          <a:prstGeom prst="rect">
            <a:avLst/>
          </a:prstGeom>
          <a:noFill/>
        </p:spPr>
        <p:txBody>
          <a:bodyPr wrap="square" rtlCol="0">
            <a:spAutoFit/>
          </a:bodyPr>
          <a:lstStyle/>
          <a:p>
            <a:r>
              <a:rPr lang="en-US" dirty="0"/>
              <a:t>You can have many data steps in the same program.  Here the code is saying to “create” a data set called “</a:t>
            </a:r>
            <a:r>
              <a:rPr lang="en-US" dirty="0" err="1"/>
              <a:t>permclub</a:t>
            </a:r>
            <a:r>
              <a:rPr lang="en-US" dirty="0"/>
              <a:t>” within the “</a:t>
            </a:r>
            <a:r>
              <a:rPr lang="en-US" dirty="0" err="1"/>
              <a:t>datahome</a:t>
            </a:r>
            <a:r>
              <a:rPr lang="en-US" dirty="0"/>
              <a:t>” library and set it to be equal to the “club” data set that was created.</a:t>
            </a:r>
          </a:p>
          <a:p>
            <a:endParaRPr lang="en-US" dirty="0"/>
          </a:p>
          <a:p>
            <a:r>
              <a:rPr lang="en-US" dirty="0"/>
              <a:t>Note that the name given to the library in the </a:t>
            </a:r>
            <a:r>
              <a:rPr lang="en-US" dirty="0" err="1"/>
              <a:t>libname</a:t>
            </a:r>
            <a:r>
              <a:rPr lang="en-US" dirty="0"/>
              <a:t> statement needs to match the part before </a:t>
            </a:r>
            <a:r>
              <a:rPr lang="en-US" dirty="0" err="1"/>
              <a:t>permclub</a:t>
            </a:r>
            <a:r>
              <a:rPr lang="en-US" dirty="0"/>
              <a:t> in this data statement.</a:t>
            </a:r>
          </a:p>
        </p:txBody>
      </p:sp>
    </p:spTree>
    <p:extLst>
      <p:ext uri="{BB962C8B-B14F-4D97-AF65-F5344CB8AC3E}">
        <p14:creationId xmlns:p14="http://schemas.microsoft.com/office/powerpoint/2010/main" val="3474457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61F7-42D6-4F8D-B75B-D8AB5EE032D5}"/>
              </a:ext>
            </a:extLst>
          </p:cNvPr>
          <p:cNvSpPr>
            <a:spLocks noGrp="1"/>
          </p:cNvSpPr>
          <p:nvPr>
            <p:ph type="title"/>
          </p:nvPr>
        </p:nvSpPr>
        <p:spPr>
          <a:xfrm>
            <a:off x="685801" y="188976"/>
            <a:ext cx="10131425" cy="1456267"/>
          </a:xfrm>
        </p:spPr>
        <p:txBody>
          <a:bodyPr/>
          <a:lstStyle/>
          <a:p>
            <a:r>
              <a:rPr lang="en-US" dirty="0"/>
              <a:t>Loading A SAS Data Set (intro)….</a:t>
            </a:r>
          </a:p>
        </p:txBody>
      </p:sp>
      <p:sp>
        <p:nvSpPr>
          <p:cNvPr id="3" name="Content Placeholder 2">
            <a:extLst>
              <a:ext uri="{FF2B5EF4-FFF2-40B4-BE49-F238E27FC236}">
                <a16:creationId xmlns:a16="http://schemas.microsoft.com/office/drawing/2014/main" id="{9C1CD788-78ED-4E30-86AE-C9928E4D4205}"/>
              </a:ext>
            </a:extLst>
          </p:cNvPr>
          <p:cNvSpPr>
            <a:spLocks noGrp="1"/>
          </p:cNvSpPr>
          <p:nvPr>
            <p:ph idx="1"/>
          </p:nvPr>
        </p:nvSpPr>
        <p:spPr/>
        <p:txBody>
          <a:bodyPr>
            <a:noAutofit/>
          </a:bodyPr>
          <a:lstStyle/>
          <a:p>
            <a:pPr marL="0" indent="0">
              <a:buNone/>
            </a:pPr>
            <a:r>
              <a:rPr lang="en-US" sz="1200" dirty="0" err="1">
                <a:latin typeface="Courier New" panose="02070309020205020404" pitchFamily="49" charset="0"/>
                <a:cs typeface="Courier New" panose="02070309020205020404" pitchFamily="49" charset="0"/>
              </a:rPr>
              <a:t>libname</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datahome</a:t>
            </a:r>
            <a:r>
              <a:rPr lang="en-US" sz="1200" dirty="0">
                <a:latin typeface="Courier New" panose="02070309020205020404" pitchFamily="49" charset="0"/>
                <a:cs typeface="Courier New" panose="02070309020205020404" pitchFamily="49" charset="0"/>
              </a:rPr>
              <a:t> '/home/u64289425/sasuser.v94/STAT 7500 F25/data’;</a:t>
            </a:r>
          </a:p>
          <a:p>
            <a:pPr marL="0" indent="0">
              <a:buNone/>
            </a:pPr>
            <a:endParaRPr lang="en-US" sz="1200" dirty="0">
              <a:latin typeface="Courier New" panose="02070309020205020404" pitchFamily="49" charset="0"/>
              <a:cs typeface="Courier New" panose="02070309020205020404" pitchFamily="49" charset="0"/>
            </a:endParaRPr>
          </a:p>
          <a:p>
            <a:pPr marL="0" indent="0">
              <a:buNone/>
            </a:pPr>
            <a:endParaRPr lang="en-US" sz="1200" dirty="0">
              <a:latin typeface="Courier New" panose="02070309020205020404" pitchFamily="49" charset="0"/>
              <a:cs typeface="Courier New" panose="02070309020205020404" pitchFamily="49" charset="0"/>
            </a:endParaRPr>
          </a:p>
          <a:p>
            <a:pPr marL="0" indent="0">
              <a:buNone/>
            </a:pPr>
            <a:endParaRPr lang="en-US" sz="1200" dirty="0">
              <a:latin typeface="Courier New" panose="02070309020205020404" pitchFamily="49" charset="0"/>
              <a:cs typeface="Courier New" panose="02070309020205020404" pitchFamily="49" charset="0"/>
            </a:endParaRPr>
          </a:p>
          <a:p>
            <a:pPr marL="0" indent="0">
              <a:buNone/>
            </a:pPr>
            <a:r>
              <a:rPr lang="en-US" sz="1200" dirty="0">
                <a:latin typeface="Courier New" panose="02070309020205020404" pitchFamily="49" charset="0"/>
                <a:cs typeface="Courier New" panose="02070309020205020404" pitchFamily="49" charset="0"/>
              </a:rPr>
              <a:t>data club;</a:t>
            </a:r>
          </a:p>
          <a:p>
            <a:pPr marL="0" indent="0">
              <a:buNone/>
            </a:pPr>
            <a:r>
              <a:rPr lang="en-US" sz="1200" dirty="0">
                <a:latin typeface="Courier New" panose="02070309020205020404" pitchFamily="49" charset="0"/>
                <a:cs typeface="Courier New" panose="02070309020205020404" pitchFamily="49" charset="0"/>
              </a:rPr>
              <a:t>  set </a:t>
            </a:r>
            <a:r>
              <a:rPr lang="en-US" sz="1200" dirty="0" err="1">
                <a:latin typeface="Courier New" panose="02070309020205020404" pitchFamily="49" charset="0"/>
                <a:cs typeface="Courier New" panose="02070309020205020404" pitchFamily="49" charset="0"/>
              </a:rPr>
              <a:t>datahome.permclub</a:t>
            </a:r>
            <a:r>
              <a:rPr lang="en-US" sz="1200" dirty="0">
                <a:latin typeface="Courier New" panose="02070309020205020404" pitchFamily="49" charset="0"/>
                <a:cs typeface="Courier New" panose="02070309020205020404" pitchFamily="49" charset="0"/>
              </a:rPr>
              <a:t>;</a:t>
            </a:r>
          </a:p>
          <a:p>
            <a:pPr marL="0" indent="0">
              <a:buNone/>
            </a:pPr>
            <a:r>
              <a:rPr lang="en-US" sz="1200" dirty="0">
                <a:latin typeface="Courier New" panose="02070309020205020404" pitchFamily="49" charset="0"/>
                <a:cs typeface="Courier New" panose="02070309020205020404" pitchFamily="49" charset="0"/>
              </a:rPr>
              <a:t>run;</a:t>
            </a:r>
          </a:p>
        </p:txBody>
      </p:sp>
      <p:sp>
        <p:nvSpPr>
          <p:cNvPr id="4" name="Oval 3">
            <a:extLst>
              <a:ext uri="{FF2B5EF4-FFF2-40B4-BE49-F238E27FC236}">
                <a16:creationId xmlns:a16="http://schemas.microsoft.com/office/drawing/2014/main" id="{8C35F7C0-81A9-49D6-983C-E5E6C1E051B7}"/>
              </a:ext>
            </a:extLst>
          </p:cNvPr>
          <p:cNvSpPr/>
          <p:nvPr/>
        </p:nvSpPr>
        <p:spPr>
          <a:xfrm>
            <a:off x="685801" y="2844296"/>
            <a:ext cx="1261871" cy="484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EF88D4EB-A337-4C38-A3F0-3A6EB0A20E67}"/>
              </a:ext>
            </a:extLst>
          </p:cNvPr>
          <p:cNvCxnSpPr>
            <a:cxnSpLocks/>
          </p:cNvCxnSpPr>
          <p:nvPr/>
        </p:nvCxnSpPr>
        <p:spPr>
          <a:xfrm>
            <a:off x="1905000" y="3247275"/>
            <a:ext cx="4718304" cy="4505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F057E2-B079-45BC-A4CB-FA4BBD6C5212}"/>
              </a:ext>
            </a:extLst>
          </p:cNvPr>
          <p:cNvSpPr txBox="1"/>
          <p:nvPr/>
        </p:nvSpPr>
        <p:spPr>
          <a:xfrm>
            <a:off x="6821425" y="3008376"/>
            <a:ext cx="4434840" cy="1200329"/>
          </a:xfrm>
          <a:prstGeom prst="rect">
            <a:avLst/>
          </a:prstGeom>
          <a:noFill/>
        </p:spPr>
        <p:txBody>
          <a:bodyPr wrap="square" rtlCol="0">
            <a:spAutoFit/>
          </a:bodyPr>
          <a:lstStyle/>
          <a:p>
            <a:r>
              <a:rPr lang="en-US" dirty="0"/>
              <a:t>Same start as saving a data set…note that if there is already a library created with the same location, call it the same thing</a:t>
            </a:r>
          </a:p>
          <a:p>
            <a:endParaRPr lang="en-US" dirty="0"/>
          </a:p>
        </p:txBody>
      </p:sp>
      <p:sp>
        <p:nvSpPr>
          <p:cNvPr id="8" name="Oval 7">
            <a:extLst>
              <a:ext uri="{FF2B5EF4-FFF2-40B4-BE49-F238E27FC236}">
                <a16:creationId xmlns:a16="http://schemas.microsoft.com/office/drawing/2014/main" id="{E082E3D9-56BC-47E7-9044-03AC233D69E2}"/>
              </a:ext>
            </a:extLst>
          </p:cNvPr>
          <p:cNvSpPr/>
          <p:nvPr/>
        </p:nvSpPr>
        <p:spPr>
          <a:xfrm>
            <a:off x="1240537" y="4317747"/>
            <a:ext cx="1328927" cy="501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F935CD5-1348-44E4-AB15-FC227360391D}"/>
              </a:ext>
            </a:extLst>
          </p:cNvPr>
          <p:cNvCxnSpPr>
            <a:cxnSpLocks/>
          </p:cNvCxnSpPr>
          <p:nvPr/>
        </p:nvCxnSpPr>
        <p:spPr>
          <a:xfrm>
            <a:off x="2642616" y="4568316"/>
            <a:ext cx="4754880" cy="4236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CEF269C-2C7A-46CD-98DB-327DA5B12E71}"/>
              </a:ext>
            </a:extLst>
          </p:cNvPr>
          <p:cNvSpPr txBox="1"/>
          <p:nvPr/>
        </p:nvSpPr>
        <p:spPr>
          <a:xfrm>
            <a:off x="6525769" y="5075014"/>
            <a:ext cx="4434840" cy="1754326"/>
          </a:xfrm>
          <a:prstGeom prst="rect">
            <a:avLst/>
          </a:prstGeom>
          <a:noFill/>
        </p:spPr>
        <p:txBody>
          <a:bodyPr wrap="square" rtlCol="0">
            <a:spAutoFit/>
          </a:bodyPr>
          <a:lstStyle/>
          <a:p>
            <a:r>
              <a:rPr lang="en-US" dirty="0"/>
              <a:t>Going the opposite way now…creating a data set called “club” and assigning it to the data set of choice that already exists in this </a:t>
            </a:r>
            <a:r>
              <a:rPr lang="en-US" dirty="0" err="1"/>
              <a:t>datahome</a:t>
            </a:r>
            <a:r>
              <a:rPr lang="en-US" dirty="0"/>
              <a:t> library (there could be several data sets in the library to choose from)</a:t>
            </a:r>
          </a:p>
          <a:p>
            <a:endParaRPr lang="en-US" dirty="0"/>
          </a:p>
        </p:txBody>
      </p:sp>
    </p:spTree>
    <p:extLst>
      <p:ext uri="{BB962C8B-B14F-4D97-AF65-F5344CB8AC3E}">
        <p14:creationId xmlns:p14="http://schemas.microsoft.com/office/powerpoint/2010/main" val="19406956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FB26-27D1-4415-AA5F-5BB27C4ADBDC}"/>
              </a:ext>
            </a:extLst>
          </p:cNvPr>
          <p:cNvSpPr>
            <a:spLocks noGrp="1"/>
          </p:cNvSpPr>
          <p:nvPr>
            <p:ph type="title"/>
          </p:nvPr>
        </p:nvSpPr>
        <p:spPr>
          <a:xfrm>
            <a:off x="4059937" y="518160"/>
            <a:ext cx="10131425" cy="1456267"/>
          </a:xfrm>
        </p:spPr>
        <p:txBody>
          <a:bodyPr/>
          <a:lstStyle/>
          <a:p>
            <a:r>
              <a:rPr lang="en-US" dirty="0"/>
              <a:t>Your Turn: EXERCISE 5 </a:t>
            </a:r>
          </a:p>
        </p:txBody>
      </p:sp>
      <p:sp>
        <p:nvSpPr>
          <p:cNvPr id="3" name="Content Placeholder 2">
            <a:extLst>
              <a:ext uri="{FF2B5EF4-FFF2-40B4-BE49-F238E27FC236}">
                <a16:creationId xmlns:a16="http://schemas.microsoft.com/office/drawing/2014/main" id="{458F7E9F-F52A-467F-B4C6-992AD2C41BCC}"/>
              </a:ext>
            </a:extLst>
          </p:cNvPr>
          <p:cNvSpPr>
            <a:spLocks noGrp="1"/>
          </p:cNvSpPr>
          <p:nvPr>
            <p:ph idx="1"/>
          </p:nvPr>
        </p:nvSpPr>
        <p:spPr>
          <a:xfrm>
            <a:off x="463296" y="1745827"/>
            <a:ext cx="11265407" cy="4075853"/>
          </a:xfrm>
        </p:spPr>
        <p:txBody>
          <a:bodyPr/>
          <a:lstStyle/>
          <a:p>
            <a:r>
              <a:rPr lang="en-US" dirty="0"/>
              <a:t>Create a “weather” data set with two variables: month and temperature</a:t>
            </a:r>
          </a:p>
          <a:p>
            <a:r>
              <a:rPr lang="en-US" dirty="0"/>
              <a:t>Enter the 12 months and the following average high temperatures in Philly for those months: 41, 44, 53, 66, 76, 84, 89, 86, 80, 68, 55, 47</a:t>
            </a:r>
          </a:p>
          <a:p>
            <a:r>
              <a:rPr lang="en-US" dirty="0"/>
              <a:t>Save the data set in a library of your choice based on a particular folder location on your computer/ON DEMAND</a:t>
            </a:r>
          </a:p>
          <a:p>
            <a:r>
              <a:rPr lang="en-US" dirty="0"/>
              <a:t>Now try loading the data set that you just created and printing it out (you can close and open SAS if you want or just check your log to make sure it worked)</a:t>
            </a:r>
          </a:p>
          <a:p>
            <a:endParaRPr lang="en-US" dirty="0"/>
          </a:p>
        </p:txBody>
      </p:sp>
    </p:spTree>
    <p:extLst>
      <p:ext uri="{BB962C8B-B14F-4D97-AF65-F5344CB8AC3E}">
        <p14:creationId xmlns:p14="http://schemas.microsoft.com/office/powerpoint/2010/main" val="2751404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F24A7E-B2FB-4AD9-B4B9-9A72F7AA334F}"/>
              </a:ext>
            </a:extLst>
          </p:cNvPr>
          <p:cNvSpPr>
            <a:spLocks noGrp="1"/>
          </p:cNvSpPr>
          <p:nvPr>
            <p:ph idx="1"/>
          </p:nvPr>
        </p:nvSpPr>
        <p:spPr>
          <a:xfrm>
            <a:off x="694945" y="530352"/>
            <a:ext cx="10131425" cy="6163055"/>
          </a:xfrm>
        </p:spPr>
        <p:txBody>
          <a:bodyPr>
            <a:normAutofit lnSpcReduction="10000"/>
          </a:bodyPr>
          <a:lstStyle/>
          <a:p>
            <a:pPr marL="0" indent="0">
              <a:buNone/>
            </a:pPr>
            <a:r>
              <a:rPr lang="en-US" dirty="0" err="1">
                <a:latin typeface="Courier New" panose="02070309020205020404" pitchFamily="49" charset="0"/>
                <a:cs typeface="Courier New" panose="02070309020205020404" pitchFamily="49" charset="0"/>
              </a:rPr>
              <a:t>libname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datahome</a:t>
            </a:r>
            <a:r>
              <a:rPr lang="en-US" dirty="0">
                <a:latin typeface="Courier New" panose="02070309020205020404" pitchFamily="49" charset="0"/>
                <a:cs typeface="Courier New" panose="02070309020205020404" pitchFamily="49" charset="0"/>
              </a:rPr>
              <a:t> '/home/u64289425/sasuser.v94/STAT 7500 F25/data’;</a:t>
            </a:r>
          </a:p>
          <a:p>
            <a:pPr marL="0" indent="0">
              <a:spcAft>
                <a:spcPts val="0"/>
              </a:spcAft>
              <a:buNone/>
            </a:pPr>
            <a:endParaRPr lang="en-US" sz="1800" dirty="0">
              <a:latin typeface="Courier New" panose="02070309020205020404" pitchFamily="49" charset="0"/>
            </a:endParaRPr>
          </a:p>
          <a:p>
            <a:pPr marL="0" indent="0">
              <a:spcAft>
                <a:spcPts val="0"/>
              </a:spcAft>
              <a:buNone/>
            </a:pPr>
            <a:r>
              <a:rPr lang="en-US" sz="1800" b="1" dirty="0">
                <a:latin typeface="Courier New" panose="02070309020205020404" pitchFamily="49" charset="0"/>
              </a:rPr>
              <a:t>data</a:t>
            </a:r>
            <a:r>
              <a:rPr lang="en-US" sz="1800" b="0" dirty="0">
                <a:latin typeface="Courier New" panose="02070309020205020404" pitchFamily="49" charset="0"/>
              </a:rPr>
              <a:t> weather;</a:t>
            </a:r>
          </a:p>
          <a:p>
            <a:pPr marL="0" indent="0">
              <a:spcAft>
                <a:spcPts val="0"/>
              </a:spcAft>
              <a:buNone/>
            </a:pPr>
            <a:r>
              <a:rPr lang="en-US" sz="1800" b="0" dirty="0">
                <a:latin typeface="Courier New" panose="02070309020205020404" pitchFamily="49" charset="0"/>
              </a:rPr>
              <a:t>input month $ </a:t>
            </a:r>
            <a:r>
              <a:rPr lang="en-US" sz="1800" b="1" dirty="0">
                <a:latin typeface="Courier New" panose="02070309020205020404" pitchFamily="49" charset="0"/>
              </a:rPr>
              <a:t>9.</a:t>
            </a:r>
            <a:r>
              <a:rPr lang="en-US" sz="1800" b="0" dirty="0">
                <a:latin typeface="Courier New" panose="02070309020205020404" pitchFamily="49" charset="0"/>
              </a:rPr>
              <a:t> temp;</a:t>
            </a:r>
          </a:p>
          <a:p>
            <a:pPr marL="0" indent="0">
              <a:spcAft>
                <a:spcPts val="0"/>
              </a:spcAft>
              <a:buNone/>
            </a:pPr>
            <a:r>
              <a:rPr lang="en-US" sz="1800" b="0" dirty="0">
                <a:latin typeface="Courier New" panose="02070309020205020404" pitchFamily="49" charset="0"/>
              </a:rPr>
              <a:t>cards;</a:t>
            </a:r>
          </a:p>
          <a:p>
            <a:pPr marL="0" indent="0">
              <a:spcAft>
                <a:spcPts val="0"/>
              </a:spcAft>
              <a:buNone/>
            </a:pPr>
            <a:r>
              <a:rPr lang="en-US" sz="1800" b="0" dirty="0">
                <a:latin typeface="Courier New" panose="02070309020205020404" pitchFamily="49" charset="0"/>
              </a:rPr>
              <a:t>January 41</a:t>
            </a:r>
          </a:p>
          <a:p>
            <a:pPr marL="0" indent="0">
              <a:spcAft>
                <a:spcPts val="0"/>
              </a:spcAft>
              <a:buNone/>
            </a:pPr>
            <a:r>
              <a:rPr lang="en-US" sz="1800" b="0" dirty="0">
                <a:latin typeface="Courier New" panose="02070309020205020404" pitchFamily="49" charset="0"/>
              </a:rPr>
              <a:t>February 44</a:t>
            </a:r>
          </a:p>
          <a:p>
            <a:pPr marL="0" indent="0">
              <a:spcAft>
                <a:spcPts val="0"/>
              </a:spcAft>
              <a:buNone/>
            </a:pPr>
            <a:r>
              <a:rPr lang="en-US" sz="1800" b="0" dirty="0">
                <a:latin typeface="Courier New" panose="02070309020205020404" pitchFamily="49" charset="0"/>
              </a:rPr>
              <a:t>March 53</a:t>
            </a:r>
          </a:p>
          <a:p>
            <a:pPr marL="0" indent="0">
              <a:spcAft>
                <a:spcPts val="0"/>
              </a:spcAft>
              <a:buNone/>
            </a:pPr>
            <a:r>
              <a:rPr lang="en-US" sz="1800" b="0" dirty="0">
                <a:latin typeface="Courier New" panose="02070309020205020404" pitchFamily="49" charset="0"/>
              </a:rPr>
              <a:t>April 66</a:t>
            </a:r>
          </a:p>
          <a:p>
            <a:pPr marL="0" indent="0">
              <a:spcAft>
                <a:spcPts val="0"/>
              </a:spcAft>
              <a:buNone/>
            </a:pPr>
            <a:r>
              <a:rPr lang="en-US" sz="1800" b="0" dirty="0">
                <a:latin typeface="Courier New" panose="02070309020205020404" pitchFamily="49" charset="0"/>
              </a:rPr>
              <a:t>May 76</a:t>
            </a:r>
          </a:p>
          <a:p>
            <a:pPr marL="0" indent="0">
              <a:spcAft>
                <a:spcPts val="0"/>
              </a:spcAft>
              <a:buNone/>
            </a:pPr>
            <a:r>
              <a:rPr lang="en-US" sz="1800" b="0" dirty="0">
                <a:latin typeface="Courier New" panose="02070309020205020404" pitchFamily="49" charset="0"/>
              </a:rPr>
              <a:t>June 84</a:t>
            </a:r>
          </a:p>
          <a:p>
            <a:pPr marL="0" indent="0">
              <a:spcAft>
                <a:spcPts val="0"/>
              </a:spcAft>
              <a:buNone/>
            </a:pPr>
            <a:r>
              <a:rPr lang="en-US" sz="1800" b="0" dirty="0">
                <a:latin typeface="Courier New" panose="02070309020205020404" pitchFamily="49" charset="0"/>
              </a:rPr>
              <a:t>July 89</a:t>
            </a:r>
          </a:p>
          <a:p>
            <a:pPr marL="0" indent="0">
              <a:spcAft>
                <a:spcPts val="0"/>
              </a:spcAft>
              <a:buNone/>
            </a:pPr>
            <a:r>
              <a:rPr lang="en-US" sz="1800" b="0" dirty="0">
                <a:latin typeface="Courier New" panose="02070309020205020404" pitchFamily="49" charset="0"/>
              </a:rPr>
              <a:t>August 86</a:t>
            </a:r>
          </a:p>
          <a:p>
            <a:pPr marL="0" indent="0">
              <a:spcAft>
                <a:spcPts val="0"/>
              </a:spcAft>
              <a:buNone/>
            </a:pPr>
            <a:r>
              <a:rPr lang="en-US" sz="1800" b="0" dirty="0">
                <a:latin typeface="Courier New" panose="02070309020205020404" pitchFamily="49" charset="0"/>
              </a:rPr>
              <a:t>September 80</a:t>
            </a:r>
          </a:p>
          <a:p>
            <a:pPr marL="0" indent="0">
              <a:spcAft>
                <a:spcPts val="0"/>
              </a:spcAft>
              <a:buNone/>
            </a:pPr>
            <a:r>
              <a:rPr lang="en-US" sz="1800" b="0" dirty="0">
                <a:latin typeface="Courier New" panose="02070309020205020404" pitchFamily="49" charset="0"/>
              </a:rPr>
              <a:t>October 68</a:t>
            </a:r>
          </a:p>
          <a:p>
            <a:pPr marL="0" indent="0">
              <a:spcAft>
                <a:spcPts val="0"/>
              </a:spcAft>
              <a:buNone/>
            </a:pPr>
            <a:r>
              <a:rPr lang="en-US" sz="1800" b="0" dirty="0">
                <a:latin typeface="Courier New" panose="02070309020205020404" pitchFamily="49" charset="0"/>
              </a:rPr>
              <a:t>November 55</a:t>
            </a:r>
          </a:p>
          <a:p>
            <a:pPr marL="0" indent="0">
              <a:spcAft>
                <a:spcPts val="0"/>
              </a:spcAft>
              <a:buNone/>
            </a:pPr>
            <a:r>
              <a:rPr lang="en-US" sz="1800" b="0" dirty="0">
                <a:latin typeface="Courier New" panose="02070309020205020404" pitchFamily="49" charset="0"/>
              </a:rPr>
              <a:t>December 47</a:t>
            </a:r>
          </a:p>
          <a:p>
            <a:pPr marL="0" indent="0">
              <a:spcAft>
                <a:spcPts val="0"/>
              </a:spcAft>
              <a:buNone/>
            </a:pPr>
            <a:r>
              <a:rPr lang="en-US" sz="1800" b="0" dirty="0">
                <a:latin typeface="Courier New" panose="02070309020205020404" pitchFamily="49" charset="0"/>
              </a:rPr>
              <a:t>;</a:t>
            </a:r>
          </a:p>
          <a:p>
            <a:pPr marL="0" indent="0">
              <a:spcAft>
                <a:spcPts val="0"/>
              </a:spcAft>
              <a:buNone/>
            </a:pPr>
            <a:r>
              <a:rPr lang="en-US" dirty="0">
                <a:latin typeface="Courier New" panose="02070309020205020404" pitchFamily="49" charset="0"/>
              </a:rPr>
              <a:t>r</a:t>
            </a:r>
            <a:r>
              <a:rPr lang="en-US" sz="1800" b="0" dirty="0">
                <a:latin typeface="Courier New" panose="02070309020205020404" pitchFamily="49" charset="0"/>
              </a:rPr>
              <a:t>un;</a:t>
            </a:r>
          </a:p>
          <a:p>
            <a:pPr marL="0" indent="0">
              <a:spcAft>
                <a:spcPts val="0"/>
              </a:spcAft>
              <a:buNone/>
            </a:pPr>
            <a:endParaRPr lang="en-US" sz="1800" b="0" dirty="0">
              <a:latin typeface="Courier New" panose="02070309020205020404" pitchFamily="49" charset="0"/>
            </a:endParaRPr>
          </a:p>
          <a:p>
            <a:pPr marL="0" indent="0">
              <a:spcAft>
                <a:spcPts val="0"/>
              </a:spcAft>
              <a:buNone/>
            </a:pPr>
            <a:r>
              <a:rPr lang="en-US" sz="1800" b="1" dirty="0">
                <a:latin typeface="Courier New" panose="02070309020205020404" pitchFamily="49" charset="0"/>
              </a:rPr>
              <a:t>data</a:t>
            </a:r>
            <a:r>
              <a:rPr lang="en-US" sz="1800" b="0" dirty="0">
                <a:latin typeface="Courier New" panose="02070309020205020404" pitchFamily="49" charset="0"/>
              </a:rPr>
              <a:t> </a:t>
            </a:r>
            <a:r>
              <a:rPr lang="en-US" dirty="0" err="1">
                <a:latin typeface="Courier New" panose="02070309020205020404" pitchFamily="49" charset="0"/>
              </a:rPr>
              <a:t>datahome</a:t>
            </a:r>
            <a:r>
              <a:rPr lang="en-US" sz="1800" b="0" dirty="0" err="1">
                <a:latin typeface="Courier New" panose="02070309020205020404" pitchFamily="49" charset="0"/>
              </a:rPr>
              <a:t>.weather</a:t>
            </a:r>
            <a:r>
              <a:rPr lang="en-US" sz="1800" b="0" dirty="0">
                <a:latin typeface="Courier New" panose="02070309020205020404" pitchFamily="49" charset="0"/>
              </a:rPr>
              <a:t>;</a:t>
            </a:r>
          </a:p>
          <a:p>
            <a:pPr marL="0" indent="0">
              <a:spcAft>
                <a:spcPts val="0"/>
              </a:spcAft>
              <a:buNone/>
            </a:pPr>
            <a:r>
              <a:rPr lang="en-US" sz="1800" b="0" dirty="0">
                <a:latin typeface="Courier New" panose="02070309020205020404" pitchFamily="49" charset="0"/>
              </a:rPr>
              <a:t> set weather;</a:t>
            </a:r>
          </a:p>
          <a:p>
            <a:pPr marL="0" indent="0">
              <a:buNone/>
            </a:pPr>
            <a:r>
              <a:rPr lang="en-US" sz="1800" b="1" dirty="0">
                <a:latin typeface="Courier New" panose="02070309020205020404" pitchFamily="49" charset="0"/>
              </a:rPr>
              <a:t>run</a:t>
            </a:r>
            <a:r>
              <a:rPr lang="en-US" sz="1800" b="0" dirty="0">
                <a:latin typeface="Courier New" panose="02070309020205020404" pitchFamily="49" charset="0"/>
              </a:rPr>
              <a:t>;</a:t>
            </a:r>
            <a:endParaRPr lang="en-US" dirty="0"/>
          </a:p>
        </p:txBody>
      </p:sp>
    </p:spTree>
    <p:extLst>
      <p:ext uri="{BB962C8B-B14F-4D97-AF65-F5344CB8AC3E}">
        <p14:creationId xmlns:p14="http://schemas.microsoft.com/office/powerpoint/2010/main" val="2306895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3364992" y="-78571"/>
            <a:ext cx="10131425" cy="1456267"/>
          </a:xfrm>
        </p:spPr>
        <p:txBody>
          <a:bodyPr/>
          <a:lstStyle/>
          <a:p>
            <a:r>
              <a:rPr lang="en-US" dirty="0"/>
              <a:t>Basic SAS </a:t>
            </a:r>
            <a:r>
              <a:rPr lang="en-US" dirty="0" err="1"/>
              <a:t>ExAmPLE</a:t>
            </a:r>
            <a:r>
              <a:rPr lang="en-US" dirty="0"/>
              <a:t> CODE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sp>
        <p:nvSpPr>
          <p:cNvPr id="5" name="TextBox 4">
            <a:extLst>
              <a:ext uri="{FF2B5EF4-FFF2-40B4-BE49-F238E27FC236}">
                <a16:creationId xmlns:a16="http://schemas.microsoft.com/office/drawing/2014/main" id="{A2FE28A5-5F37-4CED-8649-1DDA98E9E0C4}"/>
              </a:ext>
            </a:extLst>
          </p:cNvPr>
          <p:cNvSpPr txBox="1"/>
          <p:nvPr/>
        </p:nvSpPr>
        <p:spPr>
          <a:xfrm>
            <a:off x="7991856" y="2395728"/>
            <a:ext cx="3788088" cy="1200329"/>
          </a:xfrm>
          <a:prstGeom prst="rect">
            <a:avLst/>
          </a:prstGeom>
          <a:noFill/>
        </p:spPr>
        <p:txBody>
          <a:bodyPr wrap="none" rtlCol="0">
            <a:spAutoFit/>
          </a:bodyPr>
          <a:lstStyle/>
          <a:p>
            <a:r>
              <a:rPr lang="en-US" dirty="0"/>
              <a:t>The data entered in this code is for six </a:t>
            </a:r>
          </a:p>
          <a:p>
            <a:r>
              <a:rPr lang="en-US" dirty="0"/>
              <a:t>individuals from a weight loss club.</a:t>
            </a:r>
          </a:p>
          <a:p>
            <a:endParaRPr lang="en-US" dirty="0"/>
          </a:p>
          <a:p>
            <a:r>
              <a:rPr lang="en-US" dirty="0"/>
              <a:t>We’ll talk about the data entry shortly.</a:t>
            </a:r>
          </a:p>
        </p:txBody>
      </p:sp>
      <p:sp>
        <p:nvSpPr>
          <p:cNvPr id="6" name="Rectangle: Rounded Corners 5">
            <a:extLst>
              <a:ext uri="{FF2B5EF4-FFF2-40B4-BE49-F238E27FC236}">
                <a16:creationId xmlns:a16="http://schemas.microsoft.com/office/drawing/2014/main" id="{5D0C7983-1B5C-42C0-9578-421F164CA942}"/>
              </a:ext>
            </a:extLst>
          </p:cNvPr>
          <p:cNvSpPr/>
          <p:nvPr/>
        </p:nvSpPr>
        <p:spPr>
          <a:xfrm>
            <a:off x="7744968" y="2176272"/>
            <a:ext cx="4178808" cy="1636776"/>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58259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F24A7E-B2FB-4AD9-B4B9-9A72F7AA334F}"/>
              </a:ext>
            </a:extLst>
          </p:cNvPr>
          <p:cNvSpPr>
            <a:spLocks noGrp="1"/>
          </p:cNvSpPr>
          <p:nvPr>
            <p:ph idx="1"/>
          </p:nvPr>
        </p:nvSpPr>
        <p:spPr>
          <a:xfrm>
            <a:off x="411481" y="246888"/>
            <a:ext cx="10131425" cy="6163055"/>
          </a:xfrm>
        </p:spPr>
        <p:txBody>
          <a:bodyPr>
            <a:normAutofit/>
          </a:bodyPr>
          <a:lstStyle/>
          <a:p>
            <a:pPr marL="0" indent="0">
              <a:spcAft>
                <a:spcPts val="0"/>
              </a:spcAft>
              <a:buNone/>
            </a:pPr>
            <a:r>
              <a:rPr lang="fr-FR" sz="2500" dirty="0"/>
              <a:t>And </a:t>
            </a:r>
            <a:r>
              <a:rPr lang="fr-FR" sz="2500" dirty="0" err="1"/>
              <a:t>now</a:t>
            </a:r>
            <a:r>
              <a:rPr lang="fr-FR" sz="2500" dirty="0"/>
              <a:t> </a:t>
            </a:r>
            <a:r>
              <a:rPr lang="fr-FR" sz="2500" dirty="0" err="1"/>
              <a:t>loading</a:t>
            </a:r>
            <a:r>
              <a:rPr lang="fr-FR" sz="2500" dirty="0"/>
              <a:t> and printing </a:t>
            </a:r>
            <a:r>
              <a:rPr lang="fr-FR" sz="2500" dirty="0" err="1"/>
              <a:t>this</a:t>
            </a:r>
            <a:r>
              <a:rPr lang="fr-FR" sz="2500" dirty="0"/>
              <a:t> data…</a:t>
            </a:r>
          </a:p>
          <a:p>
            <a:pPr marL="0" indent="0">
              <a:spcAft>
                <a:spcPts val="0"/>
              </a:spcAft>
              <a:buNone/>
            </a:pPr>
            <a:endParaRPr lang="fr-FR" sz="1800" dirty="0">
              <a:latin typeface="Courier New" panose="02070309020205020404" pitchFamily="49" charset="0"/>
            </a:endParaRPr>
          </a:p>
          <a:p>
            <a:pPr marL="0" indent="0">
              <a:buNone/>
            </a:pPr>
            <a:r>
              <a:rPr lang="en-US" dirty="0" err="1">
                <a:latin typeface="Courier New" panose="02070309020205020404" pitchFamily="49" charset="0"/>
                <a:cs typeface="Courier New" panose="02070309020205020404" pitchFamily="49" charset="0"/>
              </a:rPr>
              <a:t>libname</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datahome</a:t>
            </a:r>
            <a:r>
              <a:rPr lang="en-US" dirty="0">
                <a:latin typeface="Courier New" panose="02070309020205020404" pitchFamily="49" charset="0"/>
                <a:cs typeface="Courier New" panose="02070309020205020404" pitchFamily="49" charset="0"/>
              </a:rPr>
              <a:t> '/home/u64289425/sasuser.v94/STAT 7500 F25/data’;</a:t>
            </a:r>
            <a:endParaRPr lang="en-US" sz="1800" dirty="0">
              <a:latin typeface="Courier New" panose="02070309020205020404" pitchFamily="49" charset="0"/>
            </a:endParaRPr>
          </a:p>
          <a:p>
            <a:pPr marL="0" indent="0">
              <a:spcAft>
                <a:spcPts val="0"/>
              </a:spcAft>
              <a:buNone/>
            </a:pPr>
            <a:endParaRPr lang="en-US" sz="1800" b="0" dirty="0">
              <a:latin typeface="Courier New" panose="02070309020205020404" pitchFamily="49" charset="0"/>
            </a:endParaRPr>
          </a:p>
          <a:p>
            <a:pPr marL="0" indent="0">
              <a:spcAft>
                <a:spcPts val="0"/>
              </a:spcAft>
              <a:buNone/>
            </a:pPr>
            <a:r>
              <a:rPr lang="en-US" sz="1800" b="1" dirty="0">
                <a:latin typeface="Courier New" panose="02070309020205020404" pitchFamily="49" charset="0"/>
              </a:rPr>
              <a:t>data</a:t>
            </a:r>
            <a:r>
              <a:rPr lang="en-US" sz="1800" b="0" dirty="0">
                <a:latin typeface="Courier New" panose="02070309020205020404" pitchFamily="49" charset="0"/>
              </a:rPr>
              <a:t> weather2;</a:t>
            </a:r>
          </a:p>
          <a:p>
            <a:pPr marL="0" indent="0">
              <a:spcAft>
                <a:spcPts val="0"/>
              </a:spcAft>
              <a:buNone/>
            </a:pPr>
            <a:r>
              <a:rPr lang="en-US" sz="1800" b="0" dirty="0">
                <a:latin typeface="Courier New" panose="02070309020205020404" pitchFamily="49" charset="0"/>
              </a:rPr>
              <a:t> set </a:t>
            </a:r>
            <a:r>
              <a:rPr lang="en-US" dirty="0" err="1">
                <a:latin typeface="Courier New" panose="02070309020205020404" pitchFamily="49" charset="0"/>
              </a:rPr>
              <a:t>datahome</a:t>
            </a:r>
            <a:r>
              <a:rPr lang="en-US" sz="1800" b="0" dirty="0" err="1">
                <a:latin typeface="Courier New" panose="02070309020205020404" pitchFamily="49" charset="0"/>
              </a:rPr>
              <a:t>.weather</a:t>
            </a:r>
            <a:r>
              <a:rPr lang="en-US" sz="1800" b="0" dirty="0">
                <a:latin typeface="Courier New" panose="02070309020205020404" pitchFamily="49" charset="0"/>
              </a:rPr>
              <a:t>;</a:t>
            </a:r>
          </a:p>
          <a:p>
            <a:pPr marL="0" indent="0">
              <a:buNone/>
            </a:pPr>
            <a:r>
              <a:rPr lang="en-US" sz="1800" b="1" dirty="0">
                <a:latin typeface="Courier New" panose="02070309020205020404" pitchFamily="49" charset="0"/>
              </a:rPr>
              <a:t>run</a:t>
            </a:r>
            <a:r>
              <a:rPr lang="en-US" sz="1800" b="0" dirty="0">
                <a:latin typeface="Courier New" panose="02070309020205020404" pitchFamily="49" charset="0"/>
              </a:rPr>
              <a:t>;</a:t>
            </a:r>
          </a:p>
          <a:p>
            <a:pPr marL="0" indent="0">
              <a:buNone/>
            </a:pPr>
            <a:endParaRPr lang="en-US" dirty="0">
              <a:latin typeface="Courier New" panose="02070309020205020404" pitchFamily="49" charset="0"/>
            </a:endParaRPr>
          </a:p>
          <a:p>
            <a:pPr marL="0" indent="0">
              <a:buNone/>
            </a:pPr>
            <a:r>
              <a:rPr lang="en-US" dirty="0">
                <a:latin typeface="Courier New" panose="02070309020205020404" pitchFamily="49" charset="0"/>
              </a:rPr>
              <a:t>proc print data=weather2;</a:t>
            </a:r>
          </a:p>
          <a:p>
            <a:pPr marL="0" indent="0">
              <a:buNone/>
            </a:pPr>
            <a:r>
              <a:rPr lang="en-US" dirty="0">
                <a:latin typeface="Courier New" panose="02070309020205020404" pitchFamily="49" charset="0"/>
              </a:rPr>
              <a:t>run;</a:t>
            </a:r>
            <a:endParaRPr lang="en-US" dirty="0"/>
          </a:p>
        </p:txBody>
      </p:sp>
      <p:pic>
        <p:nvPicPr>
          <p:cNvPr id="4" name="Picture 3">
            <a:extLst>
              <a:ext uri="{FF2B5EF4-FFF2-40B4-BE49-F238E27FC236}">
                <a16:creationId xmlns:a16="http://schemas.microsoft.com/office/drawing/2014/main" id="{5978C6E8-D77E-4F18-AC56-3C15E25EC975}"/>
              </a:ext>
            </a:extLst>
          </p:cNvPr>
          <p:cNvPicPr>
            <a:picLocks noChangeAspect="1"/>
          </p:cNvPicPr>
          <p:nvPr/>
        </p:nvPicPr>
        <p:blipFill>
          <a:blip r:embed="rId2"/>
          <a:stretch>
            <a:fillRect/>
          </a:stretch>
        </p:blipFill>
        <p:spPr>
          <a:xfrm>
            <a:off x="8385633" y="369099"/>
            <a:ext cx="3172832" cy="5673892"/>
          </a:xfrm>
          <a:prstGeom prst="rect">
            <a:avLst/>
          </a:prstGeom>
        </p:spPr>
      </p:pic>
    </p:spTree>
    <p:extLst>
      <p:ext uri="{BB962C8B-B14F-4D97-AF65-F5344CB8AC3E}">
        <p14:creationId xmlns:p14="http://schemas.microsoft.com/office/powerpoint/2010/main" val="1001711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3364992" y="-78571"/>
            <a:ext cx="10131425" cy="1456267"/>
          </a:xfrm>
        </p:spPr>
        <p:txBody>
          <a:bodyPr/>
          <a:lstStyle/>
          <a:p>
            <a:r>
              <a:rPr lang="en-US" dirty="0"/>
              <a:t>Basic SAS </a:t>
            </a:r>
            <a:r>
              <a:rPr lang="en-US" dirty="0" err="1"/>
              <a:t>ExAmPLE</a:t>
            </a:r>
            <a:r>
              <a:rPr lang="en-US" dirty="0"/>
              <a:t> CODE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sp>
        <p:nvSpPr>
          <p:cNvPr id="4" name="Oval 3">
            <a:extLst>
              <a:ext uri="{FF2B5EF4-FFF2-40B4-BE49-F238E27FC236}">
                <a16:creationId xmlns:a16="http://schemas.microsoft.com/office/drawing/2014/main" id="{F6AEA958-A15B-49D2-91B7-933E7C0051D4}"/>
              </a:ext>
            </a:extLst>
          </p:cNvPr>
          <p:cNvSpPr/>
          <p:nvPr/>
        </p:nvSpPr>
        <p:spPr>
          <a:xfrm>
            <a:off x="1810512" y="1203960"/>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D5BBFD5-E6D7-4EC2-8616-A2042AA33D59}"/>
              </a:ext>
            </a:extLst>
          </p:cNvPr>
          <p:cNvSpPr/>
          <p:nvPr/>
        </p:nvSpPr>
        <p:spPr>
          <a:xfrm>
            <a:off x="1810512" y="5288280"/>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8072940-1132-4BD3-B42F-0620CEF27F30}"/>
              </a:ext>
            </a:extLst>
          </p:cNvPr>
          <p:cNvCxnSpPr/>
          <p:nvPr/>
        </p:nvCxnSpPr>
        <p:spPr>
          <a:xfrm>
            <a:off x="2770632" y="1604434"/>
            <a:ext cx="4736592" cy="15593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3181A88-1BA6-48BB-9C5A-E96B4B193118}"/>
              </a:ext>
            </a:extLst>
          </p:cNvPr>
          <p:cNvCxnSpPr>
            <a:cxnSpLocks/>
          </p:cNvCxnSpPr>
          <p:nvPr/>
        </p:nvCxnSpPr>
        <p:spPr>
          <a:xfrm flipV="1">
            <a:off x="2660904" y="3829473"/>
            <a:ext cx="4846320" cy="14240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7690104" y="2935224"/>
            <a:ext cx="3621024" cy="1200329"/>
          </a:xfrm>
          <a:prstGeom prst="rect">
            <a:avLst/>
          </a:prstGeom>
          <a:noFill/>
        </p:spPr>
        <p:txBody>
          <a:bodyPr wrap="square" rtlCol="0">
            <a:spAutoFit/>
          </a:bodyPr>
          <a:lstStyle/>
          <a:p>
            <a:r>
              <a:rPr lang="en-US" dirty="0"/>
              <a:t>These are the data and proc statements (indicating either data input or a procedure to be run on the data, respectively)</a:t>
            </a:r>
          </a:p>
        </p:txBody>
      </p:sp>
    </p:spTree>
    <p:extLst>
      <p:ext uri="{BB962C8B-B14F-4D97-AF65-F5344CB8AC3E}">
        <p14:creationId xmlns:p14="http://schemas.microsoft.com/office/powerpoint/2010/main" val="175875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3364992" y="-78571"/>
            <a:ext cx="10131425" cy="1456267"/>
          </a:xfrm>
        </p:spPr>
        <p:txBody>
          <a:bodyPr/>
          <a:lstStyle/>
          <a:p>
            <a:r>
              <a:rPr lang="en-US" dirty="0"/>
              <a:t>Basic SAS </a:t>
            </a:r>
            <a:r>
              <a:rPr lang="en-US" dirty="0" err="1"/>
              <a:t>ExAmPLE</a:t>
            </a:r>
            <a:r>
              <a:rPr lang="en-US" dirty="0"/>
              <a:t> CODE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sp>
        <p:nvSpPr>
          <p:cNvPr id="4" name="Oval 3">
            <a:extLst>
              <a:ext uri="{FF2B5EF4-FFF2-40B4-BE49-F238E27FC236}">
                <a16:creationId xmlns:a16="http://schemas.microsoft.com/office/drawing/2014/main" id="{F6AEA958-A15B-49D2-91B7-933E7C0051D4}"/>
              </a:ext>
            </a:extLst>
          </p:cNvPr>
          <p:cNvSpPr/>
          <p:nvPr/>
        </p:nvSpPr>
        <p:spPr>
          <a:xfrm>
            <a:off x="2798064" y="1208193"/>
            <a:ext cx="384048"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8072940-1132-4BD3-B42F-0620CEF27F30}"/>
              </a:ext>
            </a:extLst>
          </p:cNvPr>
          <p:cNvCxnSpPr>
            <a:cxnSpLocks/>
          </p:cNvCxnSpPr>
          <p:nvPr/>
        </p:nvCxnSpPr>
        <p:spPr>
          <a:xfrm>
            <a:off x="5312664" y="2498683"/>
            <a:ext cx="2194560" cy="6651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3181A88-1BA6-48BB-9C5A-E96B4B193118}"/>
              </a:ext>
            </a:extLst>
          </p:cNvPr>
          <p:cNvCxnSpPr>
            <a:cxnSpLocks/>
          </p:cNvCxnSpPr>
          <p:nvPr/>
        </p:nvCxnSpPr>
        <p:spPr>
          <a:xfrm flipV="1">
            <a:off x="4367784" y="3829473"/>
            <a:ext cx="3139440" cy="13045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7690104" y="2935224"/>
            <a:ext cx="3621024" cy="1754326"/>
          </a:xfrm>
          <a:prstGeom prst="rect">
            <a:avLst/>
          </a:prstGeom>
          <a:noFill/>
        </p:spPr>
        <p:txBody>
          <a:bodyPr wrap="square" rtlCol="0">
            <a:spAutoFit/>
          </a:bodyPr>
          <a:lstStyle/>
          <a:p>
            <a:r>
              <a:rPr lang="en-US" dirty="0"/>
              <a:t>Each and every line of SAS code has a semicolon at the end.  Note that the data lines are considered part of a single line of code and hence should/can only have a semicolon at the end, occurring on its own line.</a:t>
            </a:r>
          </a:p>
        </p:txBody>
      </p:sp>
      <p:sp>
        <p:nvSpPr>
          <p:cNvPr id="10" name="Oval 9">
            <a:extLst>
              <a:ext uri="{FF2B5EF4-FFF2-40B4-BE49-F238E27FC236}">
                <a16:creationId xmlns:a16="http://schemas.microsoft.com/office/drawing/2014/main" id="{D161EC33-451B-44DD-A46E-BC2AAE2CED9B}"/>
              </a:ext>
            </a:extLst>
          </p:cNvPr>
          <p:cNvSpPr/>
          <p:nvPr/>
        </p:nvSpPr>
        <p:spPr>
          <a:xfrm>
            <a:off x="5903976" y="1531535"/>
            <a:ext cx="384048"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77F8165-217C-4CC9-A224-7008BBB624B0}"/>
              </a:ext>
            </a:extLst>
          </p:cNvPr>
          <p:cNvSpPr/>
          <p:nvPr/>
        </p:nvSpPr>
        <p:spPr>
          <a:xfrm>
            <a:off x="2095502" y="4294632"/>
            <a:ext cx="384048"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D88B0DA-AEB4-4D19-BE99-3F12168CFA06}"/>
              </a:ext>
            </a:extLst>
          </p:cNvPr>
          <p:cNvSpPr/>
          <p:nvPr/>
        </p:nvSpPr>
        <p:spPr>
          <a:xfrm>
            <a:off x="2203704" y="4585378"/>
            <a:ext cx="384048"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E14AF62-4045-4F62-AB65-49D59247DC10}"/>
              </a:ext>
            </a:extLst>
          </p:cNvPr>
          <p:cNvSpPr/>
          <p:nvPr/>
        </p:nvSpPr>
        <p:spPr>
          <a:xfrm>
            <a:off x="3983736" y="5288280"/>
            <a:ext cx="384048"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982C31C-A272-4522-8F59-B01B25617C62}"/>
              </a:ext>
            </a:extLst>
          </p:cNvPr>
          <p:cNvSpPr/>
          <p:nvPr/>
        </p:nvSpPr>
        <p:spPr>
          <a:xfrm>
            <a:off x="7199376" y="5674445"/>
            <a:ext cx="384048"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05FB258-231F-4C68-8A60-4E9C33E29B5A}"/>
              </a:ext>
            </a:extLst>
          </p:cNvPr>
          <p:cNvSpPr/>
          <p:nvPr/>
        </p:nvSpPr>
        <p:spPr>
          <a:xfrm>
            <a:off x="2287526" y="5991182"/>
            <a:ext cx="384048"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365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8DB-02BE-4360-97EC-90DA34A63BBC}"/>
              </a:ext>
            </a:extLst>
          </p:cNvPr>
          <p:cNvSpPr>
            <a:spLocks noGrp="1"/>
          </p:cNvSpPr>
          <p:nvPr>
            <p:ph type="title"/>
          </p:nvPr>
        </p:nvSpPr>
        <p:spPr>
          <a:xfrm>
            <a:off x="3364992" y="-78571"/>
            <a:ext cx="10131425" cy="1456267"/>
          </a:xfrm>
        </p:spPr>
        <p:txBody>
          <a:bodyPr/>
          <a:lstStyle/>
          <a:p>
            <a:r>
              <a:rPr lang="en-US" dirty="0"/>
              <a:t>Basic SAS </a:t>
            </a:r>
            <a:r>
              <a:rPr lang="en-US" dirty="0" err="1"/>
              <a:t>ExAmPLE</a:t>
            </a:r>
            <a:r>
              <a:rPr lang="en-US" dirty="0"/>
              <a:t> CODE</a:t>
            </a:r>
          </a:p>
        </p:txBody>
      </p:sp>
      <p:sp>
        <p:nvSpPr>
          <p:cNvPr id="3" name="Content Placeholder 2">
            <a:extLst>
              <a:ext uri="{FF2B5EF4-FFF2-40B4-BE49-F238E27FC236}">
                <a16:creationId xmlns:a16="http://schemas.microsoft.com/office/drawing/2014/main" id="{762D1D7E-880C-45D2-BABF-E7060B66EFFF}"/>
              </a:ext>
            </a:extLst>
          </p:cNvPr>
          <p:cNvSpPr>
            <a:spLocks noGrp="1"/>
          </p:cNvSpPr>
          <p:nvPr>
            <p:ph idx="1"/>
          </p:nvPr>
        </p:nvSpPr>
        <p:spPr>
          <a:xfrm>
            <a:off x="1920241" y="2004907"/>
            <a:ext cx="10131425" cy="3649133"/>
          </a:xfrm>
        </p:spPr>
        <p:txBody>
          <a:bodyPr>
            <a:noAutofit/>
          </a:bodyPr>
          <a:lstStyle/>
          <a:p>
            <a:pPr marL="0" indent="0">
              <a:buNone/>
            </a:pPr>
            <a:r>
              <a:rPr lang="en-US" sz="1400" b="1" dirty="0">
                <a:latin typeface="Courier New" panose="02070309020205020404" pitchFamily="49" charset="0"/>
              </a:rPr>
              <a:t>data</a:t>
            </a:r>
            <a:r>
              <a:rPr lang="en-US" sz="1400" b="0" dirty="0">
                <a:latin typeface="Courier New" panose="02070309020205020404" pitchFamily="49" charset="0"/>
              </a:rPr>
              <a:t> club;</a:t>
            </a:r>
          </a:p>
          <a:p>
            <a:pPr marL="0" indent="0">
              <a:buNone/>
            </a:pPr>
            <a:r>
              <a:rPr lang="en-US" sz="1400" b="0" dirty="0">
                <a:latin typeface="Courier New" panose="02070309020205020404" pitchFamily="49" charset="0"/>
              </a:rPr>
              <a:t>  input id name $ team $ </a:t>
            </a:r>
            <a:r>
              <a:rPr lang="en-US" sz="1400" b="0" dirty="0" err="1">
                <a:latin typeface="Courier New" panose="02070309020205020404" pitchFamily="49" charset="0"/>
              </a:rPr>
              <a:t>startwt</a:t>
            </a:r>
            <a:r>
              <a:rPr lang="en-US" sz="1400" b="0" dirty="0">
                <a:latin typeface="Courier New" panose="02070309020205020404" pitchFamily="49" charset="0"/>
              </a:rPr>
              <a:t> </a:t>
            </a:r>
            <a:r>
              <a:rPr lang="en-US" sz="1400" b="0" dirty="0" err="1">
                <a:latin typeface="Courier New" panose="02070309020205020404" pitchFamily="49" charset="0"/>
              </a:rPr>
              <a:t>endwt</a:t>
            </a:r>
            <a:r>
              <a:rPr lang="en-US" sz="1400" b="0" dirty="0">
                <a:latin typeface="Courier New" panose="02070309020205020404" pitchFamily="49" charset="0"/>
              </a:rPr>
              <a:t>;</a:t>
            </a:r>
          </a:p>
          <a:p>
            <a:pPr marL="0" indent="0">
              <a:buNone/>
            </a:pPr>
            <a:r>
              <a:rPr lang="en-US" sz="1400" b="0" dirty="0">
                <a:latin typeface="Courier New" panose="02070309020205020404" pitchFamily="49" charset="0"/>
              </a:rPr>
              <a:t>  cards;</a:t>
            </a:r>
          </a:p>
          <a:p>
            <a:pPr marL="0" indent="0">
              <a:buNone/>
            </a:pPr>
            <a:r>
              <a:rPr lang="es-ES" sz="1400" b="0" dirty="0">
                <a:latin typeface="Courier New" panose="02070309020205020404" pitchFamily="49" charset="0"/>
              </a:rPr>
              <a:t>  1023 David red 189 165</a:t>
            </a:r>
          </a:p>
          <a:p>
            <a:pPr marL="0" indent="0">
              <a:buNone/>
            </a:pPr>
            <a:r>
              <a:rPr lang="en-US" sz="1400" b="0" dirty="0">
                <a:latin typeface="Courier New" panose="02070309020205020404" pitchFamily="49" charset="0"/>
              </a:rPr>
              <a:t>  1049 Amelia yellow 145 124</a:t>
            </a:r>
          </a:p>
          <a:p>
            <a:pPr marL="0" indent="0">
              <a:buNone/>
            </a:pPr>
            <a:r>
              <a:rPr lang="es-ES" sz="1400" b="0" dirty="0">
                <a:latin typeface="Courier New" panose="02070309020205020404" pitchFamily="49" charset="0"/>
              </a:rPr>
              <a:t>  1219 Alan red 210 192</a:t>
            </a:r>
          </a:p>
          <a:p>
            <a:pPr marL="0" indent="0">
              <a:buNone/>
            </a:pPr>
            <a:r>
              <a:rPr lang="en-US" sz="1400" b="0" dirty="0">
                <a:latin typeface="Courier New" panose="02070309020205020404" pitchFamily="49" charset="0"/>
              </a:rPr>
              <a:t>  1246 Ravi yellow 194 .</a:t>
            </a:r>
          </a:p>
          <a:p>
            <a:pPr marL="0" indent="0">
              <a:buNone/>
            </a:pPr>
            <a:r>
              <a:rPr lang="es-ES" sz="1400" b="0" dirty="0">
                <a:latin typeface="Courier New" panose="02070309020205020404" pitchFamily="49" charset="0"/>
              </a:rPr>
              <a:t>  1078 Ashley red 127 118</a:t>
            </a:r>
          </a:p>
          <a:p>
            <a:pPr marL="0" indent="0">
              <a:buNone/>
            </a:pPr>
            <a:r>
              <a:rPr lang="en-US" sz="1400" b="0" dirty="0">
                <a:latin typeface="Courier New" panose="02070309020205020404" pitchFamily="49" charset="0"/>
              </a:rPr>
              <a:t>  1221 Jim yellow 220 204</a:t>
            </a:r>
          </a:p>
          <a:p>
            <a:pPr marL="0" indent="0">
              <a:buNone/>
            </a:pPr>
            <a:r>
              <a:rPr lang="en-US" sz="1400" b="0" dirty="0">
                <a:latin typeface="Courier New" panose="02070309020205020404" pitchFamily="49" charset="0"/>
              </a:rPr>
              <a:t>  ;</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p>
          <a:p>
            <a:pPr marL="0" indent="0">
              <a:buNone/>
            </a:pPr>
            <a:endParaRPr lang="en-US" sz="1400" b="0" dirty="0">
              <a:latin typeface="Courier New" panose="02070309020205020404" pitchFamily="49" charset="0"/>
            </a:endParaRPr>
          </a:p>
          <a:p>
            <a:pPr marL="0" indent="0">
              <a:buNone/>
            </a:pPr>
            <a:r>
              <a:rPr lang="en-US" sz="1400" b="1" dirty="0">
                <a:latin typeface="Courier New" panose="02070309020205020404" pitchFamily="49" charset="0"/>
              </a:rPr>
              <a:t>proc</a:t>
            </a:r>
            <a:r>
              <a:rPr lang="en-US" sz="1400" b="0" dirty="0">
                <a:latin typeface="Courier New" panose="02070309020205020404" pitchFamily="49" charset="0"/>
              </a:rPr>
              <a:t> </a:t>
            </a:r>
            <a:r>
              <a:rPr lang="en-US" sz="1400" b="1" dirty="0">
                <a:latin typeface="Courier New" panose="02070309020205020404" pitchFamily="49" charset="0"/>
              </a:rPr>
              <a:t>print</a:t>
            </a:r>
            <a:r>
              <a:rPr lang="en-US" sz="1400" b="0" dirty="0">
                <a:latin typeface="Courier New" panose="02070309020205020404" pitchFamily="49" charset="0"/>
              </a:rPr>
              <a:t> data=club;</a:t>
            </a:r>
          </a:p>
          <a:p>
            <a:pPr marL="0" indent="0">
              <a:buNone/>
            </a:pPr>
            <a:r>
              <a:rPr lang="en-US" sz="1400" b="0" dirty="0">
                <a:latin typeface="Courier New" panose="02070309020205020404" pitchFamily="49" charset="0"/>
              </a:rPr>
              <a:t>  title 'Data Set of the Club Weight Loss Program';</a:t>
            </a:r>
          </a:p>
          <a:p>
            <a:pPr marL="0" indent="0">
              <a:buNone/>
            </a:pPr>
            <a:r>
              <a:rPr lang="en-US" sz="1400" b="1" dirty="0">
                <a:latin typeface="Courier New" panose="02070309020205020404" pitchFamily="49" charset="0"/>
              </a:rPr>
              <a:t>run</a:t>
            </a:r>
            <a:r>
              <a:rPr lang="en-US" sz="1400" b="0" dirty="0">
                <a:latin typeface="Courier New" panose="02070309020205020404" pitchFamily="49" charset="0"/>
              </a:rPr>
              <a:t>;</a:t>
            </a:r>
            <a:endParaRPr lang="en-US" sz="1400" dirty="0"/>
          </a:p>
        </p:txBody>
      </p:sp>
      <p:sp>
        <p:nvSpPr>
          <p:cNvPr id="4" name="Oval 3">
            <a:extLst>
              <a:ext uri="{FF2B5EF4-FFF2-40B4-BE49-F238E27FC236}">
                <a16:creationId xmlns:a16="http://schemas.microsoft.com/office/drawing/2014/main" id="{F6AEA958-A15B-49D2-91B7-933E7C0051D4}"/>
              </a:ext>
            </a:extLst>
          </p:cNvPr>
          <p:cNvSpPr/>
          <p:nvPr/>
        </p:nvSpPr>
        <p:spPr>
          <a:xfrm>
            <a:off x="1810512" y="1203960"/>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D5BBFD5-E6D7-4EC2-8616-A2042AA33D59}"/>
              </a:ext>
            </a:extLst>
          </p:cNvPr>
          <p:cNvSpPr/>
          <p:nvPr/>
        </p:nvSpPr>
        <p:spPr>
          <a:xfrm>
            <a:off x="1810512" y="5288280"/>
            <a:ext cx="1335024"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78072940-1132-4BD3-B42F-0620CEF27F30}"/>
              </a:ext>
            </a:extLst>
          </p:cNvPr>
          <p:cNvCxnSpPr>
            <a:cxnSpLocks/>
          </p:cNvCxnSpPr>
          <p:nvPr/>
        </p:nvCxnSpPr>
        <p:spPr>
          <a:xfrm>
            <a:off x="3493008" y="2030560"/>
            <a:ext cx="4014216" cy="11332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3181A88-1BA6-48BB-9C5A-E96B4B193118}"/>
              </a:ext>
            </a:extLst>
          </p:cNvPr>
          <p:cNvCxnSpPr>
            <a:cxnSpLocks/>
          </p:cNvCxnSpPr>
          <p:nvPr/>
        </p:nvCxnSpPr>
        <p:spPr>
          <a:xfrm flipV="1">
            <a:off x="3364992" y="3829473"/>
            <a:ext cx="4142232" cy="12644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492BA2-3A47-4633-8338-C2306A6A20FD}"/>
              </a:ext>
            </a:extLst>
          </p:cNvPr>
          <p:cNvSpPr txBox="1"/>
          <p:nvPr/>
        </p:nvSpPr>
        <p:spPr>
          <a:xfrm>
            <a:off x="7690104" y="2935224"/>
            <a:ext cx="3621024" cy="923330"/>
          </a:xfrm>
          <a:prstGeom prst="rect">
            <a:avLst/>
          </a:prstGeom>
          <a:noFill/>
        </p:spPr>
        <p:txBody>
          <a:bodyPr wrap="square" rtlCol="0">
            <a:spAutoFit/>
          </a:bodyPr>
          <a:lstStyle/>
          <a:p>
            <a:r>
              <a:rPr lang="en-US" dirty="0"/>
              <a:t>In the SAS program window, these will show up in blue font because they are SAS commands/statements</a:t>
            </a:r>
          </a:p>
        </p:txBody>
      </p:sp>
      <p:sp>
        <p:nvSpPr>
          <p:cNvPr id="9" name="Oval 8">
            <a:extLst>
              <a:ext uri="{FF2B5EF4-FFF2-40B4-BE49-F238E27FC236}">
                <a16:creationId xmlns:a16="http://schemas.microsoft.com/office/drawing/2014/main" id="{30ECF0D2-291F-4C34-9143-4F8324078C64}"/>
              </a:ext>
            </a:extLst>
          </p:cNvPr>
          <p:cNvSpPr/>
          <p:nvPr/>
        </p:nvSpPr>
        <p:spPr>
          <a:xfrm>
            <a:off x="1993392" y="1536784"/>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05AF147-360C-4C21-B3C6-219533A93B23}"/>
              </a:ext>
            </a:extLst>
          </p:cNvPr>
          <p:cNvSpPr/>
          <p:nvPr/>
        </p:nvSpPr>
        <p:spPr>
          <a:xfrm>
            <a:off x="2084832" y="1873547"/>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58E0414-822B-48FF-91E8-6D130EA87F66}"/>
              </a:ext>
            </a:extLst>
          </p:cNvPr>
          <p:cNvSpPr/>
          <p:nvPr/>
        </p:nvSpPr>
        <p:spPr>
          <a:xfrm>
            <a:off x="1810512" y="4618693"/>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8983779-755A-4DD6-B19E-CC5200DF1F5D}"/>
              </a:ext>
            </a:extLst>
          </p:cNvPr>
          <p:cNvSpPr/>
          <p:nvPr/>
        </p:nvSpPr>
        <p:spPr>
          <a:xfrm>
            <a:off x="2084832" y="5654040"/>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0C8CF5A-0C8E-4710-8D04-034173A43F71}"/>
              </a:ext>
            </a:extLst>
          </p:cNvPr>
          <p:cNvSpPr/>
          <p:nvPr/>
        </p:nvSpPr>
        <p:spPr>
          <a:xfrm>
            <a:off x="1810512" y="5957867"/>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5E20162-F90C-4E0B-82FD-06E20EBFA401}"/>
              </a:ext>
            </a:extLst>
          </p:cNvPr>
          <p:cNvSpPr/>
          <p:nvPr/>
        </p:nvSpPr>
        <p:spPr>
          <a:xfrm>
            <a:off x="2866645" y="5311774"/>
            <a:ext cx="777240" cy="49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4832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1,222734992,C:\My Documents\SASWeb\Lesson1\Lesson01.ppc"/>
</p:tagLst>
</file>

<file path=ppt/tags/tag10.xml><?xml version="1.0" encoding="utf-8"?>
<p:tagLst xmlns:a="http://schemas.openxmlformats.org/drawingml/2006/main" xmlns:r="http://schemas.openxmlformats.org/officeDocument/2006/relationships" xmlns:p="http://schemas.openxmlformats.org/presentationml/2006/main">
  <p:tag name="SLIDETYPE" val="Quiz"/>
</p:tagLst>
</file>

<file path=ppt/tags/tag11.xml><?xml version="1.0" encoding="utf-8"?>
<p:tagLst xmlns:a="http://schemas.openxmlformats.org/drawingml/2006/main" xmlns:r="http://schemas.openxmlformats.org/officeDocument/2006/relationships" xmlns:p="http://schemas.openxmlformats.org/presentationml/2006/main">
  <p:tag name="SLIDETYPE" val="Quiz"/>
</p:tagLst>
</file>

<file path=ppt/tags/tag12.xml><?xml version="1.0" encoding="utf-8"?>
<p:tagLst xmlns:a="http://schemas.openxmlformats.org/drawingml/2006/main" xmlns:r="http://schemas.openxmlformats.org/officeDocument/2006/relationships" xmlns:p="http://schemas.openxmlformats.org/presentationml/2006/main">
  <p:tag name="SLIDETYPE" val="Quiz"/>
</p:tagLst>
</file>

<file path=ppt/tags/tag13.xml><?xml version="1.0" encoding="utf-8"?>
<p:tagLst xmlns:a="http://schemas.openxmlformats.org/drawingml/2006/main" xmlns:r="http://schemas.openxmlformats.org/officeDocument/2006/relationships" xmlns:p="http://schemas.openxmlformats.org/presentationml/2006/main">
  <p:tag name="SLIDETYPE" val="Quiz"/>
</p:tagLst>
</file>

<file path=ppt/tags/tag14.xml><?xml version="1.0" encoding="utf-8"?>
<p:tagLst xmlns:a="http://schemas.openxmlformats.org/drawingml/2006/main" xmlns:r="http://schemas.openxmlformats.org/officeDocument/2006/relationships" xmlns:p="http://schemas.openxmlformats.org/presentationml/2006/main">
  <p:tag name="HIGHLIGHT" val="YES"/>
</p:tagLst>
</file>

<file path=ppt/tags/tag15.xml><?xml version="1.0" encoding="utf-8"?>
<p:tagLst xmlns:a="http://schemas.openxmlformats.org/drawingml/2006/main" xmlns:r="http://schemas.openxmlformats.org/officeDocument/2006/relationships" xmlns:p="http://schemas.openxmlformats.org/presentationml/2006/main">
  <p:tag name="HIGHLIGHT" val="YES"/>
</p:tagLst>
</file>

<file path=ppt/tags/tag16.xml><?xml version="1.0" encoding="utf-8"?>
<p:tagLst xmlns:a="http://schemas.openxmlformats.org/drawingml/2006/main" xmlns:r="http://schemas.openxmlformats.org/officeDocument/2006/relationships" xmlns:p="http://schemas.openxmlformats.org/presentationml/2006/main">
  <p:tag name="HIGHLIGHT" val="YES"/>
</p:tagLst>
</file>

<file path=ppt/tags/tag17.xml><?xml version="1.0" encoding="utf-8"?>
<p:tagLst xmlns:a="http://schemas.openxmlformats.org/drawingml/2006/main" xmlns:r="http://schemas.openxmlformats.org/officeDocument/2006/relationships" xmlns:p="http://schemas.openxmlformats.org/presentationml/2006/main">
  <p:tag name="HIGHLIGHT" val="YES"/>
</p:tagLst>
</file>

<file path=ppt/tags/tag18.xml><?xml version="1.0" encoding="utf-8"?>
<p:tagLst xmlns:a="http://schemas.openxmlformats.org/drawingml/2006/main" xmlns:r="http://schemas.openxmlformats.org/officeDocument/2006/relationships" xmlns:p="http://schemas.openxmlformats.org/presentationml/2006/main">
  <p:tag name="HIGHLIGHT" val="YES"/>
</p:tagLst>
</file>

<file path=ppt/tags/tag19.xml><?xml version="1.0" encoding="utf-8"?>
<p:tagLst xmlns:a="http://schemas.openxmlformats.org/drawingml/2006/main" xmlns:r="http://schemas.openxmlformats.org/officeDocument/2006/relationships" xmlns:p="http://schemas.openxmlformats.org/presentationml/2006/main">
  <p:tag name="SLIDETYPE" val="Quiz"/>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SLIDETYPE" val="Quiz"/>
</p:tagLst>
</file>

<file path=ppt/tags/tag21.xml><?xml version="1.0" encoding="utf-8"?>
<p:tagLst xmlns:a="http://schemas.openxmlformats.org/drawingml/2006/main" xmlns:r="http://schemas.openxmlformats.org/officeDocument/2006/relationships" xmlns:p="http://schemas.openxmlformats.org/presentationml/2006/main">
  <p:tag name="HIGHLIGHT" val="YES"/>
</p:tagLst>
</file>

<file path=ppt/tags/tag22.xml><?xml version="1.0" encoding="utf-8"?>
<p:tagLst xmlns:a="http://schemas.openxmlformats.org/drawingml/2006/main" xmlns:r="http://schemas.openxmlformats.org/officeDocument/2006/relationships" xmlns:p="http://schemas.openxmlformats.org/presentationml/2006/main">
  <p:tag name="HIGHLIGHT" val="YES"/>
</p:tagLst>
</file>

<file path=ppt/tags/tag23.xml><?xml version="1.0" encoding="utf-8"?>
<p:tagLst xmlns:a="http://schemas.openxmlformats.org/drawingml/2006/main" xmlns:r="http://schemas.openxmlformats.org/officeDocument/2006/relationships" xmlns:p="http://schemas.openxmlformats.org/presentationml/2006/main">
  <p:tag name="HIGHLIGHT" val="YES"/>
</p:tagLst>
</file>

<file path=ppt/tags/tag3.xml><?xml version="1.0" encoding="utf-8"?>
<p:tagLst xmlns:a="http://schemas.openxmlformats.org/drawingml/2006/main" xmlns:r="http://schemas.openxmlformats.org/officeDocument/2006/relationships" xmlns:p="http://schemas.openxmlformats.org/presentationml/2006/main">
  <p:tag name="PPSNARRATION" val="6,222734992,C:\My Documents\SASWeb\Lesson1\Lesson01.ppc"/>
</p:tagLst>
</file>

<file path=ppt/tags/tag4.xml><?xml version="1.0" encoding="utf-8"?>
<p:tagLst xmlns:a="http://schemas.openxmlformats.org/drawingml/2006/main" xmlns:r="http://schemas.openxmlformats.org/officeDocument/2006/relationships" xmlns:p="http://schemas.openxmlformats.org/presentationml/2006/main">
  <p:tag name="PPSNARRATION" val="8,222734992,C:\My Documents\SASWeb\Lesson1\Lesson01.ppc"/>
</p:tagLst>
</file>

<file path=ppt/tags/tag5.xml><?xml version="1.0" encoding="utf-8"?>
<p:tagLst xmlns:a="http://schemas.openxmlformats.org/drawingml/2006/main" xmlns:r="http://schemas.openxmlformats.org/officeDocument/2006/relationships" xmlns:p="http://schemas.openxmlformats.org/presentationml/2006/main">
  <p:tag name="PPSNARRATION" val="8,222734992,C:\My Documents\SASWeb\Lesson1\Lesson01.ppc"/>
</p:tagLst>
</file>

<file path=ppt/tags/tag6.xml><?xml version="1.0" encoding="utf-8"?>
<p:tagLst xmlns:a="http://schemas.openxmlformats.org/drawingml/2006/main" xmlns:r="http://schemas.openxmlformats.org/officeDocument/2006/relationships" xmlns:p="http://schemas.openxmlformats.org/presentationml/2006/main">
  <p:tag name="PPSNARRATION" val="8,222734992,C:\My Documents\SASWeb\Lesson1\Lesson01.ppc"/>
</p:tagLst>
</file>

<file path=ppt/tags/tag7.xml><?xml version="1.0" encoding="utf-8"?>
<p:tagLst xmlns:a="http://schemas.openxmlformats.org/drawingml/2006/main" xmlns:r="http://schemas.openxmlformats.org/officeDocument/2006/relationships" xmlns:p="http://schemas.openxmlformats.org/presentationml/2006/main">
  <p:tag name="SHAPETITLE" val="Module Title"/>
  <p:tag name="SECTIONNUMBER" val="0"/>
  <p:tag name="SLIDETYPE" val="Organizer"/>
  <p:tag name="SECTIONCOUNT" val="2"/>
  <p:tag name="SHAPETABLE" val="Group 123"/>
</p:tagLst>
</file>

<file path=ppt/tags/tag8.xml><?xml version="1.0" encoding="utf-8"?>
<p:tagLst xmlns:a="http://schemas.openxmlformats.org/drawingml/2006/main" xmlns:r="http://schemas.openxmlformats.org/officeDocument/2006/relationships" xmlns:p="http://schemas.openxmlformats.org/presentationml/2006/main">
  <p:tag name="SLIDETYPE" val="Quiz"/>
</p:tagLst>
</file>

<file path=ppt/tags/tag9.xml><?xml version="1.0" encoding="utf-8"?>
<p:tagLst xmlns:a="http://schemas.openxmlformats.org/drawingml/2006/main" xmlns:r="http://schemas.openxmlformats.org/officeDocument/2006/relationships" xmlns:p="http://schemas.openxmlformats.org/presentationml/2006/main">
  <p:tag name="SLIDETYPE" val="Quiz"/>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31711</TotalTime>
  <Words>6257</Words>
  <Application>Microsoft Macintosh PowerPoint</Application>
  <PresentationFormat>Widescreen</PresentationFormat>
  <Paragraphs>915</Paragraphs>
  <Slides>60</Slides>
  <Notes>14</Notes>
  <HiddenSlides>1</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Aptos</vt:lpstr>
      <vt:lpstr>Arial</vt:lpstr>
      <vt:lpstr>Arial Narrow</vt:lpstr>
      <vt:lpstr>Calibri</vt:lpstr>
      <vt:lpstr>Calibri Light</vt:lpstr>
      <vt:lpstr>Courier New</vt:lpstr>
      <vt:lpstr>Times New Roman</vt:lpstr>
      <vt:lpstr>Wingdings</vt:lpstr>
      <vt:lpstr>Celestial</vt:lpstr>
      <vt:lpstr>  Intro to SAS    STAT 7500 - Statistical Programming Villanova University Fall 2025 Dr. Katie Fitzgerald Materials adapted from Drs. Michael Posner and Paul Bernhardt</vt:lpstr>
      <vt:lpstr>About SAS, Inc.</vt:lpstr>
      <vt:lpstr>Video Introduction to SAS On DEMAND</vt:lpstr>
      <vt:lpstr>Accessing SAS: OnDemand</vt:lpstr>
      <vt:lpstr>Basics of SAS</vt:lpstr>
      <vt:lpstr>Basic SAS ExAmPLE CODE</vt:lpstr>
      <vt:lpstr>Basic SAS ExAmPLE CODE</vt:lpstr>
      <vt:lpstr>Basic SAS ExAmPLE CODE</vt:lpstr>
      <vt:lpstr>Basic SAS ExAmPLE CODE</vt:lpstr>
      <vt:lpstr>Basic SAS ExAmPLE CODE</vt:lpstr>
      <vt:lpstr>Basic SAS ExAmPLE CODE</vt:lpstr>
      <vt:lpstr>SAS OUTPUT (in RESULTS WINDOW)</vt:lpstr>
      <vt:lpstr>Your Turn</vt:lpstr>
      <vt:lpstr>Basics of SAS II</vt:lpstr>
      <vt:lpstr>Basics of SAS III</vt:lpstr>
      <vt:lpstr>My First SAS Program F25.sas</vt:lpstr>
      <vt:lpstr>Your turn: Exercise 1</vt:lpstr>
      <vt:lpstr>PowerPoint Presentation</vt:lpstr>
      <vt:lpstr> How many steps are in this program?</vt:lpstr>
      <vt:lpstr>Correct Answer</vt:lpstr>
      <vt:lpstr>How does SAS detect the end of the PROC MEANS step?</vt:lpstr>
      <vt:lpstr>PowerPoint Presentation</vt:lpstr>
      <vt:lpstr>How many statements are in the DATA step?</vt:lpstr>
      <vt:lpstr>How many statements are in the DATA step?</vt:lpstr>
      <vt:lpstr>This program has three syntax errors. What are the errors? </vt:lpstr>
      <vt:lpstr>This program has three syntax errors. What are the errors? </vt:lpstr>
      <vt:lpstr>PowerPoint Presentation</vt:lpstr>
      <vt:lpstr>PowerPoint Presentation</vt:lpstr>
      <vt:lpstr>Entering Data Strategy 1: “By Hand”</vt:lpstr>
      <vt:lpstr>“By Hand” Data Entry Example</vt:lpstr>
      <vt:lpstr>“By Hand” Data Entry Example</vt:lpstr>
      <vt:lpstr>“By Hand” Data Entry Example</vt:lpstr>
      <vt:lpstr>“By Hand” Data Entry Example</vt:lpstr>
      <vt:lpstr>“By Hand” Data Entry Example</vt:lpstr>
      <vt:lpstr>“By Hand” Data Entry Example</vt:lpstr>
      <vt:lpstr>“By Hand” Data Entry Example</vt:lpstr>
      <vt:lpstr>“By Hand” Data Entry Example</vt:lpstr>
      <vt:lpstr>Your Turn: EXERCISE 2 (raw data entry)</vt:lpstr>
      <vt:lpstr>Entering Data by Hand: More Options</vt:lpstr>
      <vt:lpstr>Entering the Club Data With Last Names</vt:lpstr>
      <vt:lpstr>Updated Output:  proc print data = club;   title 'Data Set of the Club Weight Loss Program - Last Name'; run;</vt:lpstr>
      <vt:lpstr>Your Turn: EXERCISE 3</vt:lpstr>
      <vt:lpstr>PowerPoint Presentation</vt:lpstr>
      <vt:lpstr>Labeling When Printing </vt:lpstr>
      <vt:lpstr>A Note On Entering Data: Equivalent Code:</vt:lpstr>
      <vt:lpstr>Entering Data by Hand: Multiple Entries per line</vt:lpstr>
      <vt:lpstr>Your Turn: EXERCISE 4</vt:lpstr>
      <vt:lpstr>Another Example</vt:lpstr>
      <vt:lpstr>Another Example</vt:lpstr>
      <vt:lpstr>Another Example</vt:lpstr>
      <vt:lpstr>Much, much more about the Input Statement</vt:lpstr>
      <vt:lpstr>Entering Data Option 2: libname Creating, Importing, and viewing a Data set</vt:lpstr>
      <vt:lpstr>Saving A SAS Data SET</vt:lpstr>
      <vt:lpstr>Saving A SAS Data SEt….</vt:lpstr>
      <vt:lpstr>Saving A SAS Data SEt….</vt:lpstr>
      <vt:lpstr>Saving A SAS Data SEt….</vt:lpstr>
      <vt:lpstr>Loading A SAS Data Set (intro)….</vt:lpstr>
      <vt:lpstr>Your Turn: EXERCISE 5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Kaitlyn Fitzgerald</cp:lastModifiedBy>
  <cp:revision>37</cp:revision>
  <dcterms:created xsi:type="dcterms:W3CDTF">2021-12-23T03:28:17Z</dcterms:created>
  <dcterms:modified xsi:type="dcterms:W3CDTF">2025-08-27T23:45:23Z</dcterms:modified>
</cp:coreProperties>
</file>